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40694f9bc2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40694f9bc2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Hello I am Timothy Yip, Data </a:t>
            </a:r>
            <a:r>
              <a:rPr lang="en" sz="1200"/>
              <a:t>Analyst</a:t>
            </a:r>
            <a:r>
              <a:rPr lang="en" sz="1200"/>
              <a:t> and Aviation Geek. I have always been fascinated by aviation as a young child, living under the LaGuardia flight path and going on my first flight on American Airlines to Puerto Rico when I was 4 years old. Today we will be looking at domestic departure flight delays at the 3 NYC airports between 2019 to 2022</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0694f9bc2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40694f9bc2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Expect longer delays </a:t>
            </a:r>
            <a:r>
              <a:rPr lang="en" sz="1200"/>
              <a:t>during</a:t>
            </a:r>
            <a:r>
              <a:rPr lang="en" sz="1200"/>
              <a:t> the summer months compared to the rest of the year </a:t>
            </a:r>
            <a:endParaRPr sz="1200"/>
          </a:p>
          <a:p>
            <a:pPr indent="0" lvl="0" marL="0" rtl="0" algn="l">
              <a:spcBef>
                <a:spcPts val="0"/>
              </a:spcBef>
              <a:spcAft>
                <a:spcPts val="0"/>
              </a:spcAft>
              <a:buNone/>
            </a:pPr>
            <a:r>
              <a:rPr lang="en" sz="1200"/>
              <a:t>For 2019, 2021, and 2022 there was an average delay  of 21 min</a:t>
            </a:r>
            <a:endParaRPr sz="1200"/>
          </a:p>
          <a:p>
            <a:pPr indent="0" lvl="0" marL="0" rtl="0" algn="l">
              <a:spcBef>
                <a:spcPts val="0"/>
              </a:spcBef>
              <a:spcAft>
                <a:spcPts val="0"/>
              </a:spcAft>
              <a:buNone/>
            </a:pPr>
            <a:r>
              <a:rPr lang="en" sz="1200"/>
              <a:t>While 2020 had an avg of a 2 min delay</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0694f9bc2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40694f9bc2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0694f9bc2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40694f9bc2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 best time to fly during the day is in the early morning compared to the evening.  </a:t>
            </a:r>
            <a:r>
              <a:rPr lang="en" sz="1200"/>
              <a:t>Flights later in the day have a greater chance of delays due to weather, maintenance and delays getting in and out of gates, which pushes back the entire flight schedule day. So there is always much more higher chance that an evening flight will be delayed. Planes don’t often fly at night, it means any technical issues will have been resolved by the engineers overnight.</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40694f9bc2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40694f9bc2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Delays over all have gotten </a:t>
            </a:r>
            <a:r>
              <a:rPr lang="en" sz="1200"/>
              <a:t>worse</a:t>
            </a:r>
            <a:r>
              <a:rPr lang="en" sz="1200"/>
              <a:t> over time.  According to government research majority of the delays are airline related. </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40694f9bc2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40694f9bc2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40694f9bc2_0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40694f9bc2_0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40694f9bc2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40694f9bc2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If you want to be a Happy Traveler</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You will be a frustrated if you</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40694f9bc2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40694f9bc2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FAA is asking airlines to cut serviced to the NYC airports during the summer because of the lack of air traffic controller, shortage of pilots and </a:t>
            </a:r>
            <a:r>
              <a:rPr lang="en" sz="1200"/>
              <a:t>maintenance</a:t>
            </a:r>
            <a:r>
              <a:rPr lang="en" sz="1200"/>
              <a:t> workers. </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41791489f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41791489f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3f613f460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3f613f460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3f613f460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3f613f460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40694f9bc2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40694f9bc2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 would like to thank Fullstack Academy staff and NYC Tech Talent pipeline for the opportunity and the 2301 cohort for being awesome!</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3f613f460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3f613f460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Have you ever gotten to the airport excited for your trip to somewhere but then you look at the flightboard it says your flight was delayed?</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Delays are inevitable whether it is weather, mechanical or something else.</a:t>
            </a:r>
            <a:endParaRPr sz="1200">
              <a:solidFill>
                <a:schemeClr val="dk1"/>
              </a:solidFill>
              <a:highlight>
                <a:schemeClr val="lt1"/>
              </a:highlight>
            </a:endParaRPr>
          </a:p>
          <a:p>
            <a:pPr indent="0" lvl="0" marL="0" rtl="0" algn="l">
              <a:lnSpc>
                <a:spcPct val="115000"/>
              </a:lnSpc>
              <a:spcBef>
                <a:spcPts val="0"/>
              </a:spcBef>
              <a:spcAft>
                <a:spcPts val="0"/>
              </a:spcAft>
              <a:buNone/>
            </a:pPr>
            <a:r>
              <a:t/>
            </a:r>
            <a:endParaRPr sz="1200">
              <a:solidFill>
                <a:schemeClr val="dk1"/>
              </a:solidFill>
              <a:highlight>
                <a:schemeClr val="lt1"/>
              </a:highlight>
            </a:endParaRPr>
          </a:p>
          <a:p>
            <a:pPr indent="0" lvl="0" marL="0" rtl="0" algn="l">
              <a:lnSpc>
                <a:spcPct val="115000"/>
              </a:lnSpc>
              <a:spcBef>
                <a:spcPts val="0"/>
              </a:spcBef>
              <a:spcAft>
                <a:spcPts val="0"/>
              </a:spcAft>
              <a:buNone/>
            </a:pPr>
            <a:r>
              <a:rPr lang="en" sz="1200">
                <a:solidFill>
                  <a:schemeClr val="dk1"/>
                </a:solidFill>
              </a:rPr>
              <a:t>At the beginning of 2022, hundreds of U.S. flights cancelled in the wake of winter storms and as the fast-spreading Covid omicron variant that affected flight crews.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Throughout 2022 weather and air traffic control, staffing and increased Covid case rates contributed to higher-than-planned unscheduled absences.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At the end of 2022 Southwest Airlines cancelled and delayed majority of their flights due to severe weather and staff absences. Southwest  initiated a systemwide reset causing to cancel and delay even more flights.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40694f9bc2_0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40694f9bc2_0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 plan to answer these questions in my presentation.</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40694f9bc2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40694f9bc2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 found my dataset on Kaggle and supplemented additional </a:t>
            </a:r>
            <a:r>
              <a:rPr lang="en" sz="1200"/>
              <a:t>information</a:t>
            </a:r>
            <a:r>
              <a:rPr lang="en" sz="1200"/>
              <a:t> from the US Department of Transportation. I used Excel and Python to clean the data and </a:t>
            </a:r>
            <a:r>
              <a:rPr lang="en" sz="1200"/>
              <a:t>use</a:t>
            </a:r>
            <a:r>
              <a:rPr lang="en" sz="1200"/>
              <a:t> tableau to create the visualization.</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3f7598f42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3f7598f42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These are the major airlines that fly out of the NYC airports.</a:t>
            </a:r>
            <a:endParaRPr sz="1200"/>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3f613f4607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3f613f4607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Many mainline airlines partner with regional airlines to serve smaller communities that lack the demand or infrastructure to support </a:t>
            </a:r>
            <a:r>
              <a:rPr lang="en" sz="1200">
                <a:solidFill>
                  <a:schemeClr val="dk1"/>
                </a:solidFill>
              </a:rPr>
              <a:t>mainline flights</a:t>
            </a:r>
            <a:r>
              <a:rPr lang="en" sz="1200">
                <a:solidFill>
                  <a:schemeClr val="dk1"/>
                </a:solidFill>
              </a:rPr>
              <a:t>.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Regional airlines often have codeshare agreements with major airlines, allowing them to offer passengers connecting flights to larger hubs and a wider range of destinations.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3f7598f42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3f7598f42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In this you see that in Oct 2019 NYC airport had a peak of 78,000 flights. Flights were cancelled during the height of covid resulting a drop in flights during the </a:t>
            </a:r>
            <a:r>
              <a:rPr lang="en" sz="1200"/>
              <a:t>beginning</a:t>
            </a:r>
            <a:r>
              <a:rPr lang="en" sz="1200"/>
              <a:t> of Covid. As flights were being cancelled during covid crew members were being </a:t>
            </a:r>
            <a:r>
              <a:rPr lang="en" sz="1200"/>
              <a:t>furloughed</a:t>
            </a:r>
            <a:r>
              <a:rPr lang="en" sz="1200"/>
              <a:t> or took early retirement </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40694f9bc2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40694f9bc2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In 2022 flights have rebounded close to 2019 numbers at the 3 airports</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1.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9.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2.png"/><Relationship Id="rId4" Type="http://schemas.openxmlformats.org/officeDocument/2006/relationships/hyperlink" Target="https://bit.ly/NYCDepDelay"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cntraveler.com/story/worst-international-airports-flight-cancellations-summer-2022" TargetMode="External"/><Relationship Id="rId4" Type="http://schemas.openxmlformats.org/officeDocument/2006/relationships/hyperlink" Target="https://www.nj.com/traffic/2018/03/newark_airport_set_two_records_last_year_and_one_s.html" TargetMode="External"/><Relationship Id="rId9" Type="http://schemas.openxmlformats.org/officeDocument/2006/relationships/image" Target="../media/image48.png"/><Relationship Id="rId5" Type="http://schemas.openxmlformats.org/officeDocument/2006/relationships/hyperlink" Target="https://www.cnbc.com/2022/01/04/airlines-cancel-hundreds-of-flights-from-omicron-weather.html" TargetMode="External"/><Relationship Id="rId6" Type="http://schemas.openxmlformats.org/officeDocument/2006/relationships/hyperlink" Target="https://www.nytimes.com/2023/05/08/us/politics/flight-delays-cancellations-compensation-biden.html" TargetMode="External"/><Relationship Id="rId7" Type="http://schemas.openxmlformats.org/officeDocument/2006/relationships/hyperlink" Target="https://www.nbcnews.com/business/business-news/air-travel-delays-and-cancellation-summer-2023-airlines-rcna79604" TargetMode="External"/><Relationship Id="rId8" Type="http://schemas.openxmlformats.org/officeDocument/2006/relationships/hyperlink" Target="https://www.businessinsider.com/faa-summer-delays-due-to-atc-staffing-shortage-2023-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kaggle.com/datasets/robikscube/flight-delay-dataset-20182022?select=Combined_Flights_2018.csv" TargetMode="External"/><Relationship Id="rId4" Type="http://schemas.openxmlformats.org/officeDocument/2006/relationships/hyperlink" Target="https://www.bts.gov/" TargetMode="External"/><Relationship Id="rId5" Type="http://schemas.openxmlformats.org/officeDocument/2006/relationships/image" Target="../media/image34.png"/><Relationship Id="rId6" Type="http://schemas.openxmlformats.org/officeDocument/2006/relationships/image" Target="../media/image19.jpg"/><Relationship Id="rId7" Type="http://schemas.openxmlformats.org/officeDocument/2006/relationships/image" Target="../media/image21.png"/><Relationship Id="rId8"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3.png"/><Relationship Id="rId11" Type="http://schemas.openxmlformats.org/officeDocument/2006/relationships/image" Target="../media/image1.png"/><Relationship Id="rId10" Type="http://schemas.openxmlformats.org/officeDocument/2006/relationships/image" Target="../media/image4.png"/><Relationship Id="rId12" Type="http://schemas.openxmlformats.org/officeDocument/2006/relationships/image" Target="../media/image24.png"/><Relationship Id="rId9" Type="http://schemas.openxmlformats.org/officeDocument/2006/relationships/image" Target="../media/image12.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3.png"/></Relationships>
</file>

<file path=ppt/slides/_rels/slide7.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31.png"/><Relationship Id="rId13" Type="http://schemas.openxmlformats.org/officeDocument/2006/relationships/image" Target="../media/image3.png"/><Relationship Id="rId12"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20.png"/><Relationship Id="rId9" Type="http://schemas.openxmlformats.org/officeDocument/2006/relationships/image" Target="../media/image22.jpg"/><Relationship Id="rId15" Type="http://schemas.openxmlformats.org/officeDocument/2006/relationships/image" Target="../media/image24.png"/><Relationship Id="rId14" Type="http://schemas.openxmlformats.org/officeDocument/2006/relationships/image" Target="../media/image28.png"/><Relationship Id="rId16" Type="http://schemas.openxmlformats.org/officeDocument/2006/relationships/image" Target="../media/image35.png"/><Relationship Id="rId5" Type="http://schemas.openxmlformats.org/officeDocument/2006/relationships/image" Target="../media/image5.png"/><Relationship Id="rId6" Type="http://schemas.openxmlformats.org/officeDocument/2006/relationships/image" Target="../media/image30.png"/><Relationship Id="rId7" Type="http://schemas.openxmlformats.org/officeDocument/2006/relationships/image" Target="../media/image32.png"/><Relationship Id="rId8" Type="http://schemas.openxmlformats.org/officeDocument/2006/relationships/image" Target="../media/image3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3"/>
          <p:cNvPicPr preferRelativeResize="0"/>
          <p:nvPr/>
        </p:nvPicPr>
        <p:blipFill>
          <a:blip r:embed="rId3">
            <a:alphaModFix/>
          </a:blip>
          <a:stretch>
            <a:fillRect/>
          </a:stretch>
        </p:blipFill>
        <p:spPr>
          <a:xfrm>
            <a:off x="6134050" y="3162951"/>
            <a:ext cx="2808899" cy="1872149"/>
          </a:xfrm>
          <a:prstGeom prst="rect">
            <a:avLst/>
          </a:prstGeom>
          <a:noFill/>
          <a:ln>
            <a:noFill/>
          </a:ln>
        </p:spPr>
      </p:pic>
      <p:sp>
        <p:nvSpPr>
          <p:cNvPr id="87" name="Google Shape;87;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6000"/>
              <a:t>Ugh! Flight Delays: </a:t>
            </a:r>
            <a:endParaRPr sz="6000"/>
          </a:p>
          <a:p>
            <a:pPr indent="0" lvl="0" marL="0" rtl="0" algn="l">
              <a:spcBef>
                <a:spcPts val="0"/>
              </a:spcBef>
              <a:spcAft>
                <a:spcPts val="0"/>
              </a:spcAft>
              <a:buNone/>
            </a:pPr>
            <a:r>
              <a:rPr lang="en" sz="6000"/>
              <a:t>Taking Off Late</a:t>
            </a:r>
            <a:endParaRPr sz="6000"/>
          </a:p>
          <a:p>
            <a:pPr indent="0" lvl="0" marL="0" rtl="0" algn="l">
              <a:spcBef>
                <a:spcPts val="0"/>
              </a:spcBef>
              <a:spcAft>
                <a:spcPts val="0"/>
              </a:spcAft>
              <a:buNone/>
            </a:pPr>
            <a:r>
              <a:t/>
            </a:r>
            <a:endParaRPr/>
          </a:p>
        </p:txBody>
      </p:sp>
      <p:sp>
        <p:nvSpPr>
          <p:cNvPr id="88" name="Google Shape;88;p13"/>
          <p:cNvSpPr txBox="1"/>
          <p:nvPr>
            <p:ph idx="1" type="subTitle"/>
          </p:nvPr>
        </p:nvSpPr>
        <p:spPr>
          <a:xfrm>
            <a:off x="729625" y="3172900"/>
            <a:ext cx="5404500" cy="13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Looking at Domestic Departure Delays from NYC Airports between 2019-2022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Timothy Yip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727650" y="588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time of the year has longest average delays?</a:t>
            </a:r>
            <a:endParaRPr/>
          </a:p>
        </p:txBody>
      </p:sp>
      <p:pic>
        <p:nvPicPr>
          <p:cNvPr id="197" name="Google Shape;197;p22"/>
          <p:cNvPicPr preferRelativeResize="0"/>
          <p:nvPr/>
        </p:nvPicPr>
        <p:blipFill>
          <a:blip r:embed="rId3">
            <a:alphaModFix/>
          </a:blip>
          <a:stretch>
            <a:fillRect/>
          </a:stretch>
        </p:blipFill>
        <p:spPr>
          <a:xfrm>
            <a:off x="699588" y="1286150"/>
            <a:ext cx="7744835" cy="37151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727650" y="588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Which airlines and airport have the longest delays?</a:t>
            </a:r>
            <a:br>
              <a:rPr lang="en"/>
            </a:br>
            <a:endParaRPr b="0" sz="2000">
              <a:solidFill>
                <a:schemeClr val="accent1"/>
              </a:solidFill>
              <a:latin typeface="Lato"/>
              <a:ea typeface="Lato"/>
              <a:cs typeface="Lato"/>
              <a:sym typeface="Lato"/>
            </a:endParaRPr>
          </a:p>
          <a:p>
            <a:pPr indent="0" lvl="0" marL="0" rtl="0" algn="l">
              <a:spcBef>
                <a:spcPts val="0"/>
              </a:spcBef>
              <a:spcAft>
                <a:spcPts val="0"/>
              </a:spcAft>
              <a:buNone/>
            </a:pPr>
            <a:r>
              <a:t/>
            </a:r>
            <a:endParaRPr/>
          </a:p>
        </p:txBody>
      </p:sp>
      <p:sp>
        <p:nvSpPr>
          <p:cNvPr id="203" name="Google Shape;203;p23"/>
          <p:cNvSpPr txBox="1"/>
          <p:nvPr/>
        </p:nvSpPr>
        <p:spPr>
          <a:xfrm>
            <a:off x="4206575" y="1440775"/>
            <a:ext cx="4159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Longest Delays:</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Airport</a:t>
            </a:r>
            <a:r>
              <a:rPr lang="en">
                <a:latin typeface="Lato"/>
                <a:ea typeface="Lato"/>
                <a:cs typeface="Lato"/>
                <a:sym typeface="Lato"/>
              </a:rPr>
              <a:t>: </a:t>
            </a:r>
            <a:r>
              <a:rPr lang="en">
                <a:latin typeface="Lato"/>
                <a:ea typeface="Lato"/>
                <a:cs typeface="Lato"/>
                <a:sym typeface="Lato"/>
              </a:rPr>
              <a:t>Newark </a:t>
            </a:r>
            <a:endParaRPr>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Airline</a:t>
            </a:r>
            <a:r>
              <a:rPr lang="en">
                <a:latin typeface="Lato"/>
                <a:ea typeface="Lato"/>
                <a:cs typeface="Lato"/>
                <a:sym typeface="Lato"/>
              </a:rPr>
              <a:t>: Commutair Airline (United) (25mins)</a:t>
            </a:r>
            <a:endParaRPr>
              <a:latin typeface="Lato"/>
              <a:ea typeface="Lato"/>
              <a:cs typeface="Lato"/>
              <a:sym typeface="Lato"/>
            </a:endParaRPr>
          </a:p>
        </p:txBody>
      </p:sp>
      <p:sp>
        <p:nvSpPr>
          <p:cNvPr id="204" name="Google Shape;204;p23"/>
          <p:cNvSpPr txBox="1"/>
          <p:nvPr/>
        </p:nvSpPr>
        <p:spPr>
          <a:xfrm>
            <a:off x="4206575" y="3101500"/>
            <a:ext cx="4159200" cy="181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Shortest</a:t>
            </a:r>
            <a:r>
              <a:rPr b="1" lang="en">
                <a:latin typeface="Lato"/>
                <a:ea typeface="Lato"/>
                <a:cs typeface="Lato"/>
                <a:sym typeface="Lato"/>
              </a:rPr>
              <a:t> </a:t>
            </a:r>
            <a:r>
              <a:rPr b="1" lang="en">
                <a:latin typeface="Lato"/>
                <a:ea typeface="Lato"/>
                <a:cs typeface="Lato"/>
                <a:sym typeface="Lato"/>
              </a:rPr>
              <a:t>Delays:</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Airport</a:t>
            </a:r>
            <a:r>
              <a:rPr lang="en">
                <a:latin typeface="Lato"/>
                <a:ea typeface="Lato"/>
                <a:cs typeface="Lato"/>
                <a:sym typeface="Lato"/>
              </a:rPr>
              <a:t>: Laguardia </a:t>
            </a:r>
            <a:endParaRPr>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Airlines</a:t>
            </a:r>
            <a:r>
              <a:rPr lang="en">
                <a:latin typeface="Lato"/>
                <a:ea typeface="Lato"/>
                <a:cs typeface="Lato"/>
                <a:sym typeface="Lato"/>
              </a:rPr>
              <a:t>: Republic Airlines(United, Delta, American)(8:30mins)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sz="800">
              <a:latin typeface="Lato"/>
              <a:ea typeface="Lato"/>
              <a:cs typeface="Lato"/>
              <a:sym typeface="Lato"/>
            </a:endParaRPr>
          </a:p>
        </p:txBody>
      </p:sp>
      <p:pic>
        <p:nvPicPr>
          <p:cNvPr id="205" name="Google Shape;205;p23"/>
          <p:cNvPicPr preferRelativeResize="0"/>
          <p:nvPr/>
        </p:nvPicPr>
        <p:blipFill>
          <a:blip r:embed="rId3">
            <a:alphaModFix/>
          </a:blip>
          <a:stretch>
            <a:fillRect/>
          </a:stretch>
        </p:blipFill>
        <p:spPr>
          <a:xfrm>
            <a:off x="2792144" y="1231987"/>
            <a:ext cx="953469" cy="3859575"/>
          </a:xfrm>
          <a:prstGeom prst="rect">
            <a:avLst/>
          </a:prstGeom>
          <a:noFill/>
          <a:ln>
            <a:noFill/>
          </a:ln>
        </p:spPr>
      </p:pic>
      <p:pic>
        <p:nvPicPr>
          <p:cNvPr id="206" name="Google Shape;206;p23"/>
          <p:cNvPicPr preferRelativeResize="0"/>
          <p:nvPr/>
        </p:nvPicPr>
        <p:blipFill>
          <a:blip r:embed="rId4">
            <a:alphaModFix/>
          </a:blip>
          <a:stretch>
            <a:fillRect/>
          </a:stretch>
        </p:blipFill>
        <p:spPr>
          <a:xfrm>
            <a:off x="788125" y="2401875"/>
            <a:ext cx="1543050" cy="819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729450" y="58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time of day is the best time to fly?</a:t>
            </a:r>
            <a:br>
              <a:rPr lang="en"/>
            </a:br>
            <a:endParaRPr b="0" sz="2000">
              <a:solidFill>
                <a:schemeClr val="accent1"/>
              </a:solidFill>
              <a:latin typeface="Lato"/>
              <a:ea typeface="Lato"/>
              <a:cs typeface="Lato"/>
              <a:sym typeface="Lato"/>
            </a:endParaRPr>
          </a:p>
          <a:p>
            <a:pPr indent="0" lvl="0" marL="0" rtl="0" algn="l">
              <a:spcBef>
                <a:spcPts val="0"/>
              </a:spcBef>
              <a:spcAft>
                <a:spcPts val="0"/>
              </a:spcAft>
              <a:buNone/>
            </a:pPr>
            <a:r>
              <a:t/>
            </a:r>
            <a:endParaRPr/>
          </a:p>
        </p:txBody>
      </p:sp>
      <p:pic>
        <p:nvPicPr>
          <p:cNvPr id="212" name="Google Shape;212;p24"/>
          <p:cNvPicPr preferRelativeResize="0"/>
          <p:nvPr/>
        </p:nvPicPr>
        <p:blipFill>
          <a:blip r:embed="rId3">
            <a:alphaModFix/>
          </a:blip>
          <a:stretch>
            <a:fillRect/>
          </a:stretch>
        </p:blipFill>
        <p:spPr>
          <a:xfrm>
            <a:off x="1483800" y="1268050"/>
            <a:ext cx="6176389" cy="3723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5"/>
          <p:cNvSpPr txBox="1"/>
          <p:nvPr>
            <p:ph type="title"/>
          </p:nvPr>
        </p:nvSpPr>
        <p:spPr>
          <a:xfrm>
            <a:off x="729450" y="564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have delays changed over time?</a:t>
            </a:r>
            <a:endParaRPr/>
          </a:p>
          <a:p>
            <a:pPr indent="0" lvl="0" marL="0" rtl="0" algn="l">
              <a:spcBef>
                <a:spcPts val="0"/>
              </a:spcBef>
              <a:spcAft>
                <a:spcPts val="0"/>
              </a:spcAft>
              <a:buNone/>
            </a:pPr>
            <a:r>
              <a:t/>
            </a:r>
            <a:endParaRPr/>
          </a:p>
        </p:txBody>
      </p:sp>
      <p:pic>
        <p:nvPicPr>
          <p:cNvPr id="218" name="Google Shape;218;p25"/>
          <p:cNvPicPr preferRelativeResize="0"/>
          <p:nvPr/>
        </p:nvPicPr>
        <p:blipFill>
          <a:blip r:embed="rId3">
            <a:alphaModFix/>
          </a:blip>
          <a:stretch>
            <a:fillRect/>
          </a:stretch>
        </p:blipFill>
        <p:spPr>
          <a:xfrm>
            <a:off x="1611563" y="1211600"/>
            <a:ext cx="5920863" cy="3738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727650" y="588400"/>
            <a:ext cx="8155800" cy="474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40"/>
              <a:t>What is the likelihood of an airline delaying your flight?</a:t>
            </a:r>
            <a:endParaRPr sz="2040"/>
          </a:p>
          <a:p>
            <a:pPr indent="0" lvl="0" marL="0" rtl="0" algn="l">
              <a:spcBef>
                <a:spcPts val="1200"/>
              </a:spcBef>
              <a:spcAft>
                <a:spcPts val="0"/>
              </a:spcAft>
              <a:buSzPts val="990"/>
              <a:buNone/>
            </a:pPr>
            <a:r>
              <a:t/>
            </a:r>
            <a:endParaRPr sz="2040"/>
          </a:p>
          <a:p>
            <a:pPr indent="0" lvl="0" marL="0" rtl="0" algn="l">
              <a:spcBef>
                <a:spcPts val="0"/>
              </a:spcBef>
              <a:spcAft>
                <a:spcPts val="0"/>
              </a:spcAft>
              <a:buSzPts val="990"/>
              <a:buNone/>
            </a:pPr>
            <a:r>
              <a:t/>
            </a:r>
            <a:endParaRPr sz="2040"/>
          </a:p>
          <a:p>
            <a:pPr indent="0" lvl="0" marL="0" rtl="0" algn="l">
              <a:spcBef>
                <a:spcPts val="0"/>
              </a:spcBef>
              <a:spcAft>
                <a:spcPts val="0"/>
              </a:spcAft>
              <a:buSzPts val="990"/>
              <a:buNone/>
            </a:pPr>
            <a:r>
              <a:t/>
            </a:r>
            <a:endParaRPr sz="2040"/>
          </a:p>
        </p:txBody>
      </p:sp>
      <p:sp>
        <p:nvSpPr>
          <p:cNvPr id="224" name="Google Shape;224;p26"/>
          <p:cNvSpPr txBox="1"/>
          <p:nvPr/>
        </p:nvSpPr>
        <p:spPr>
          <a:xfrm>
            <a:off x="4443900" y="1291875"/>
            <a:ext cx="4187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High chance of a flight delay:</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Southwest Airlines(46%)</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Frontier Airlines(42%)</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Jetblue Airlines(41%)</a:t>
            </a:r>
            <a:endParaRPr>
              <a:latin typeface="Lato"/>
              <a:ea typeface="Lato"/>
              <a:cs typeface="Lato"/>
              <a:sym typeface="Lato"/>
            </a:endParaRPr>
          </a:p>
        </p:txBody>
      </p:sp>
      <p:sp>
        <p:nvSpPr>
          <p:cNvPr id="225" name="Google Shape;225;p26"/>
          <p:cNvSpPr txBox="1"/>
          <p:nvPr/>
        </p:nvSpPr>
        <p:spPr>
          <a:xfrm>
            <a:off x="4443900" y="2836450"/>
            <a:ext cx="4266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High chance of an on time departure:</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Air Wisconsin(United) (79%)</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Endeavor Air (American)(76%)</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Republic Air (United, Delta, American)(75%)</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p:txBody>
      </p:sp>
      <p:pic>
        <p:nvPicPr>
          <p:cNvPr id="226" name="Google Shape;226;p26"/>
          <p:cNvPicPr preferRelativeResize="0"/>
          <p:nvPr/>
        </p:nvPicPr>
        <p:blipFill>
          <a:blip r:embed="rId3">
            <a:alphaModFix/>
          </a:blip>
          <a:stretch>
            <a:fillRect/>
          </a:stretch>
        </p:blipFill>
        <p:spPr>
          <a:xfrm>
            <a:off x="1863297" y="1291875"/>
            <a:ext cx="1070778" cy="36821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7"/>
          <p:cNvSpPr txBox="1"/>
          <p:nvPr>
            <p:ph type="title"/>
          </p:nvPr>
        </p:nvSpPr>
        <p:spPr>
          <a:xfrm>
            <a:off x="729450" y="5767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the best and worst destination for delays?</a:t>
            </a:r>
            <a:endParaRPr/>
          </a:p>
        </p:txBody>
      </p:sp>
      <p:sp>
        <p:nvSpPr>
          <p:cNvPr id="232" name="Google Shape;232;p27"/>
          <p:cNvSpPr txBox="1"/>
          <p:nvPr/>
        </p:nvSpPr>
        <p:spPr>
          <a:xfrm>
            <a:off x="1036588" y="3470900"/>
            <a:ext cx="3229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Most Delayed Flight:</a:t>
            </a:r>
            <a:endParaRPr b="1">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United Airlines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Newark to Green Bay</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Average </a:t>
            </a:r>
            <a:r>
              <a:rPr lang="en">
                <a:latin typeface="Lato"/>
                <a:ea typeface="Lato"/>
                <a:cs typeface="Lato"/>
                <a:sym typeface="Lato"/>
              </a:rPr>
              <a:t>Delay : </a:t>
            </a:r>
            <a:r>
              <a:rPr lang="en">
                <a:latin typeface="Lato"/>
                <a:ea typeface="Lato"/>
                <a:cs typeface="Lato"/>
                <a:sym typeface="Lato"/>
              </a:rPr>
              <a:t>1:19:00 </a:t>
            </a:r>
            <a:endParaRPr>
              <a:latin typeface="Lato"/>
              <a:ea typeface="Lato"/>
              <a:cs typeface="Lato"/>
              <a:sym typeface="Lato"/>
            </a:endParaRPr>
          </a:p>
        </p:txBody>
      </p:sp>
      <p:sp>
        <p:nvSpPr>
          <p:cNvPr id="233" name="Google Shape;233;p27"/>
          <p:cNvSpPr txBox="1"/>
          <p:nvPr/>
        </p:nvSpPr>
        <p:spPr>
          <a:xfrm>
            <a:off x="5698350" y="3470900"/>
            <a:ext cx="3229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Early Departure:</a:t>
            </a:r>
            <a:r>
              <a:rPr b="1" lang="en">
                <a:latin typeface="Lato"/>
                <a:ea typeface="Lato"/>
                <a:cs typeface="Lato"/>
                <a:sym typeface="Lato"/>
              </a:rPr>
              <a:t> </a:t>
            </a:r>
            <a:endParaRPr b="1">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Republic Airlines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LaGuardia to Daytona Beach</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Early Departure: 5 Min</a:t>
            </a:r>
            <a:endParaRPr>
              <a:latin typeface="Lato"/>
              <a:ea typeface="Lato"/>
              <a:cs typeface="Lato"/>
              <a:sym typeface="Lato"/>
            </a:endParaRPr>
          </a:p>
        </p:txBody>
      </p:sp>
      <p:pic>
        <p:nvPicPr>
          <p:cNvPr id="234" name="Google Shape;234;p27"/>
          <p:cNvPicPr preferRelativeResize="0"/>
          <p:nvPr/>
        </p:nvPicPr>
        <p:blipFill>
          <a:blip r:embed="rId3">
            <a:alphaModFix/>
          </a:blip>
          <a:stretch>
            <a:fillRect/>
          </a:stretch>
        </p:blipFill>
        <p:spPr>
          <a:xfrm>
            <a:off x="365200" y="1480149"/>
            <a:ext cx="4571999" cy="1765255"/>
          </a:xfrm>
          <a:prstGeom prst="rect">
            <a:avLst/>
          </a:prstGeom>
          <a:noFill/>
          <a:ln>
            <a:noFill/>
          </a:ln>
        </p:spPr>
      </p:pic>
      <p:pic>
        <p:nvPicPr>
          <p:cNvPr id="235" name="Google Shape;235;p27"/>
          <p:cNvPicPr preferRelativeResize="0"/>
          <p:nvPr/>
        </p:nvPicPr>
        <p:blipFill>
          <a:blip r:embed="rId4">
            <a:alphaModFix/>
          </a:blip>
          <a:stretch>
            <a:fillRect/>
          </a:stretch>
        </p:blipFill>
        <p:spPr>
          <a:xfrm>
            <a:off x="6296900" y="1264138"/>
            <a:ext cx="2032125" cy="2197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ph type="title"/>
          </p:nvPr>
        </p:nvSpPr>
        <p:spPr>
          <a:xfrm>
            <a:off x="727650" y="589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a:t>
            </a:r>
            <a:endParaRPr/>
          </a:p>
        </p:txBody>
      </p:sp>
      <p:sp>
        <p:nvSpPr>
          <p:cNvPr id="241" name="Google Shape;241;p28"/>
          <p:cNvSpPr txBox="1"/>
          <p:nvPr/>
        </p:nvSpPr>
        <p:spPr>
          <a:xfrm>
            <a:off x="923200" y="1440600"/>
            <a:ext cx="34086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Lato"/>
                <a:ea typeface="Lato"/>
                <a:cs typeface="Lato"/>
                <a:sym typeface="Lato"/>
              </a:rPr>
              <a:t>Happy Traveler</a:t>
            </a:r>
            <a:endParaRPr b="1" sz="2000">
              <a:latin typeface="Lato"/>
              <a:ea typeface="Lato"/>
              <a:cs typeface="Lato"/>
              <a:sym typeface="Lato"/>
            </a:endParaRPr>
          </a:p>
          <a:p>
            <a:pPr indent="0" lvl="0" marL="0" rtl="0" algn="l">
              <a:spcBef>
                <a:spcPts val="0"/>
              </a:spcBef>
              <a:spcAft>
                <a:spcPts val="0"/>
              </a:spcAft>
              <a:buNone/>
            </a:pPr>
            <a:r>
              <a:t/>
            </a:r>
            <a:endParaRPr b="1" sz="1800">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Fly outside the summer months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Takes an early morning flight</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Fly out of LaGuardia</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Fly Air Wisconsin(United)</a:t>
            </a:r>
            <a:endParaRPr>
              <a:latin typeface="Lato"/>
              <a:ea typeface="Lato"/>
              <a:cs typeface="Lato"/>
              <a:sym typeface="Lato"/>
            </a:endParaRPr>
          </a:p>
        </p:txBody>
      </p:sp>
      <p:sp>
        <p:nvSpPr>
          <p:cNvPr id="242" name="Google Shape;242;p28"/>
          <p:cNvSpPr txBox="1"/>
          <p:nvPr/>
        </p:nvSpPr>
        <p:spPr>
          <a:xfrm>
            <a:off x="5409875" y="1440600"/>
            <a:ext cx="31449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Lato"/>
                <a:ea typeface="Lato"/>
                <a:cs typeface="Lato"/>
                <a:sym typeface="Lato"/>
              </a:rPr>
              <a:t>Frustrated </a:t>
            </a:r>
            <a:r>
              <a:rPr b="1" lang="en" sz="2000">
                <a:latin typeface="Lato"/>
                <a:ea typeface="Lato"/>
                <a:cs typeface="Lato"/>
                <a:sym typeface="Lato"/>
              </a:rPr>
              <a:t>Traveler</a:t>
            </a:r>
            <a:endParaRPr b="1" sz="2000">
              <a:latin typeface="Lato"/>
              <a:ea typeface="Lato"/>
              <a:cs typeface="Lato"/>
              <a:sym typeface="Lato"/>
            </a:endParaRPr>
          </a:p>
          <a:p>
            <a:pPr indent="0" lvl="0" marL="0" rtl="0" algn="l">
              <a:spcBef>
                <a:spcPts val="0"/>
              </a:spcBef>
              <a:spcAft>
                <a:spcPts val="0"/>
              </a:spcAft>
              <a:buNone/>
            </a:pPr>
            <a:r>
              <a:t/>
            </a:r>
            <a:endParaRPr b="1" sz="1800">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Fly </a:t>
            </a:r>
            <a:r>
              <a:rPr lang="en">
                <a:latin typeface="Lato"/>
                <a:ea typeface="Lato"/>
                <a:cs typeface="Lato"/>
                <a:sym typeface="Lato"/>
              </a:rPr>
              <a:t>during the summer months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Take an evening  flights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Fly out of Newark</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Fly Southwest Airline</a:t>
            </a:r>
            <a:endParaRPr>
              <a:latin typeface="Lato"/>
              <a:ea typeface="Lato"/>
              <a:cs typeface="Lato"/>
              <a:sym typeface="Lato"/>
            </a:endParaRPr>
          </a:p>
        </p:txBody>
      </p:sp>
      <p:pic>
        <p:nvPicPr>
          <p:cNvPr id="243" name="Google Shape;243;p28"/>
          <p:cNvPicPr preferRelativeResize="0"/>
          <p:nvPr/>
        </p:nvPicPr>
        <p:blipFill>
          <a:blip r:embed="rId3">
            <a:alphaModFix/>
          </a:blip>
          <a:stretch>
            <a:fillRect/>
          </a:stretch>
        </p:blipFill>
        <p:spPr>
          <a:xfrm>
            <a:off x="5657200" y="3124425"/>
            <a:ext cx="2650245" cy="1766399"/>
          </a:xfrm>
          <a:prstGeom prst="rect">
            <a:avLst/>
          </a:prstGeom>
          <a:noFill/>
          <a:ln>
            <a:noFill/>
          </a:ln>
        </p:spPr>
      </p:pic>
      <p:pic>
        <p:nvPicPr>
          <p:cNvPr id="244" name="Google Shape;244;p28"/>
          <p:cNvPicPr preferRelativeResize="0"/>
          <p:nvPr/>
        </p:nvPicPr>
        <p:blipFill>
          <a:blip r:embed="rId4">
            <a:alphaModFix/>
          </a:blip>
          <a:stretch>
            <a:fillRect/>
          </a:stretch>
        </p:blipFill>
        <p:spPr>
          <a:xfrm>
            <a:off x="727650" y="3124425"/>
            <a:ext cx="3628275" cy="176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9"/>
          <p:cNvSpPr txBox="1"/>
          <p:nvPr>
            <p:ph type="title"/>
          </p:nvPr>
        </p:nvSpPr>
        <p:spPr>
          <a:xfrm>
            <a:off x="727650" y="564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Steps</a:t>
            </a:r>
            <a:endParaRPr/>
          </a:p>
        </p:txBody>
      </p:sp>
      <p:sp>
        <p:nvSpPr>
          <p:cNvPr id="250" name="Google Shape;250;p29"/>
          <p:cNvSpPr txBox="1"/>
          <p:nvPr>
            <p:ph idx="1" type="body"/>
          </p:nvPr>
        </p:nvSpPr>
        <p:spPr>
          <a:xfrm>
            <a:off x="579750" y="1666625"/>
            <a:ext cx="7983900" cy="3095400"/>
          </a:xfrm>
          <a:prstGeom prst="rect">
            <a:avLst/>
          </a:prstGeom>
        </p:spPr>
        <p:txBody>
          <a:bodyPr anchorCtr="0" anchor="t" bIns="91425" lIns="91425" spcFirstLastPara="1" rIns="91425" wrap="square" tIns="91425">
            <a:normAutofit lnSpcReduction="20000"/>
          </a:bodyPr>
          <a:lstStyle/>
          <a:p>
            <a:pPr indent="-336550" lvl="0" marL="457200" rtl="0" algn="l">
              <a:spcBef>
                <a:spcPts val="0"/>
              </a:spcBef>
              <a:spcAft>
                <a:spcPts val="0"/>
              </a:spcAft>
              <a:buClr>
                <a:schemeClr val="dk2"/>
              </a:buClr>
              <a:buSzPts val="1700"/>
              <a:buChar char="●"/>
            </a:pPr>
            <a:r>
              <a:rPr lang="en" sz="1700">
                <a:solidFill>
                  <a:schemeClr val="dk2"/>
                </a:solidFill>
              </a:rPr>
              <a:t>Analyze the reasons for the delays</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Looking at arrival flight delays for the NYC airports</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A</a:t>
            </a:r>
            <a:r>
              <a:rPr lang="en" sz="1700">
                <a:solidFill>
                  <a:schemeClr val="dk2"/>
                </a:solidFill>
              </a:rPr>
              <a:t>nalyze other large metropolitan a</a:t>
            </a:r>
            <a:r>
              <a:rPr lang="en" sz="1700">
                <a:solidFill>
                  <a:schemeClr val="dk2"/>
                </a:solidFill>
              </a:rPr>
              <a:t>rea airport delays</a:t>
            </a:r>
            <a:endParaRPr sz="1700">
              <a:solidFill>
                <a:schemeClr val="dk2"/>
              </a:solidFill>
            </a:endParaRPr>
          </a:p>
          <a:p>
            <a:pPr indent="-336550" lvl="1" marL="914400" rtl="0" algn="l">
              <a:spcBef>
                <a:spcPts val="0"/>
              </a:spcBef>
              <a:spcAft>
                <a:spcPts val="0"/>
              </a:spcAft>
              <a:buClr>
                <a:schemeClr val="dk2"/>
              </a:buClr>
              <a:buSzPts val="1700"/>
              <a:buChar char="○"/>
            </a:pPr>
            <a:r>
              <a:rPr lang="en" sz="1700">
                <a:solidFill>
                  <a:schemeClr val="dk2"/>
                </a:solidFill>
              </a:rPr>
              <a:t>i</a:t>
            </a:r>
            <a:r>
              <a:rPr lang="en" sz="1700">
                <a:solidFill>
                  <a:schemeClr val="dk2"/>
                </a:solidFill>
              </a:rPr>
              <a:t>e  </a:t>
            </a:r>
            <a:r>
              <a:rPr lang="en" sz="1700">
                <a:solidFill>
                  <a:schemeClr val="dk2"/>
                </a:solidFill>
              </a:rPr>
              <a:t>Los Angeles or Chicago</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On May 8, 2023, Biden </a:t>
            </a:r>
            <a:r>
              <a:rPr lang="en" sz="1700">
                <a:solidFill>
                  <a:schemeClr val="dk2"/>
                </a:solidFill>
              </a:rPr>
              <a:t>administration</a:t>
            </a:r>
            <a:r>
              <a:rPr lang="en" sz="1700">
                <a:solidFill>
                  <a:schemeClr val="dk2"/>
                </a:solidFill>
              </a:rPr>
              <a:t> proposed a rule that  would seek airlines to compensate passengers for flight delays and cancellation. If this passes how will this have an effect of the flight delays and cancellation in the future? </a:t>
            </a:r>
            <a:r>
              <a:rPr baseline="30000" lang="en" sz="1700">
                <a:solidFill>
                  <a:schemeClr val="dk2"/>
                </a:solidFill>
              </a:rPr>
              <a:t>4</a:t>
            </a:r>
            <a:endParaRPr baseline="30000"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Federal Aviation Administration(</a:t>
            </a:r>
            <a:r>
              <a:rPr lang="en" sz="1700">
                <a:solidFill>
                  <a:schemeClr val="dk2"/>
                </a:solidFill>
              </a:rPr>
              <a:t>FAA) announced that it is asking airlines to cut services to the New York Area. How will this affect summer 2023 air travel in </a:t>
            </a:r>
            <a:r>
              <a:rPr lang="en" sz="1700">
                <a:solidFill>
                  <a:schemeClr val="dk2"/>
                </a:solidFill>
              </a:rPr>
              <a:t>from the NYC airport?</a:t>
            </a:r>
            <a:r>
              <a:rPr lang="en" sz="1700">
                <a:solidFill>
                  <a:schemeClr val="dk2"/>
                </a:solidFill>
              </a:rPr>
              <a:t> </a:t>
            </a:r>
            <a:r>
              <a:rPr baseline="30000" lang="en" sz="1700">
                <a:solidFill>
                  <a:schemeClr val="dk2"/>
                </a:solidFill>
              </a:rPr>
              <a:t>5 6</a:t>
            </a:r>
            <a:endParaRPr baseline="30000" sz="1700">
              <a:solidFill>
                <a:schemeClr val="dk2"/>
              </a:solidFill>
            </a:endParaRPr>
          </a:p>
        </p:txBody>
      </p:sp>
      <p:pic>
        <p:nvPicPr>
          <p:cNvPr id="251" name="Google Shape;251;p29"/>
          <p:cNvPicPr preferRelativeResize="0"/>
          <p:nvPr/>
        </p:nvPicPr>
        <p:blipFill>
          <a:blip r:embed="rId3">
            <a:alphaModFix/>
          </a:blip>
          <a:stretch>
            <a:fillRect/>
          </a:stretch>
        </p:blipFill>
        <p:spPr>
          <a:xfrm>
            <a:off x="6717625" y="60175"/>
            <a:ext cx="2321125" cy="2321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0"/>
          <p:cNvSpPr txBox="1"/>
          <p:nvPr>
            <p:ph type="title"/>
          </p:nvPr>
        </p:nvSpPr>
        <p:spPr>
          <a:xfrm>
            <a:off x="778375" y="588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Dashboard</a:t>
            </a:r>
            <a:endParaRPr/>
          </a:p>
        </p:txBody>
      </p:sp>
      <p:pic>
        <p:nvPicPr>
          <p:cNvPr id="257" name="Google Shape;257;p30"/>
          <p:cNvPicPr preferRelativeResize="0"/>
          <p:nvPr/>
        </p:nvPicPr>
        <p:blipFill>
          <a:blip r:embed="rId3">
            <a:alphaModFix/>
          </a:blip>
          <a:stretch>
            <a:fillRect/>
          </a:stretch>
        </p:blipFill>
        <p:spPr>
          <a:xfrm>
            <a:off x="1032304" y="1523625"/>
            <a:ext cx="6625171" cy="3509250"/>
          </a:xfrm>
          <a:prstGeom prst="rect">
            <a:avLst/>
          </a:prstGeom>
          <a:noFill/>
          <a:ln>
            <a:noFill/>
          </a:ln>
        </p:spPr>
      </p:pic>
      <p:sp>
        <p:nvSpPr>
          <p:cNvPr id="258" name="Google Shape;258;p30"/>
          <p:cNvSpPr txBox="1"/>
          <p:nvPr/>
        </p:nvSpPr>
        <p:spPr>
          <a:xfrm>
            <a:off x="3172050" y="1123425"/>
            <a:ext cx="279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Lato"/>
                <a:ea typeface="Lato"/>
                <a:cs typeface="Lato"/>
                <a:sym typeface="Lato"/>
                <a:hlinkClick r:id="rId4"/>
              </a:rPr>
              <a:t>https://bit.ly/NYCDepDelay</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1"/>
          <p:cNvSpPr txBox="1"/>
          <p:nvPr>
            <p:ph type="title"/>
          </p:nvPr>
        </p:nvSpPr>
        <p:spPr>
          <a:xfrm>
            <a:off x="692550" y="612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Sources</a:t>
            </a:r>
            <a:endParaRPr/>
          </a:p>
        </p:txBody>
      </p:sp>
      <p:sp>
        <p:nvSpPr>
          <p:cNvPr id="264" name="Google Shape;264;p31"/>
          <p:cNvSpPr txBox="1"/>
          <p:nvPr>
            <p:ph idx="1" type="body"/>
          </p:nvPr>
        </p:nvSpPr>
        <p:spPr>
          <a:xfrm>
            <a:off x="657450" y="1314875"/>
            <a:ext cx="7758900" cy="3090300"/>
          </a:xfrm>
          <a:prstGeom prst="rect">
            <a:avLst/>
          </a:prstGeom>
        </p:spPr>
        <p:txBody>
          <a:bodyPr anchorCtr="0" anchor="t" bIns="91425" lIns="91425" spcFirstLastPara="1" rIns="91425" wrap="square" tIns="91425">
            <a:normAutofit fontScale="25000"/>
          </a:bodyPr>
          <a:lstStyle/>
          <a:p>
            <a:pPr indent="0" lvl="0" marL="0" rtl="0" algn="l">
              <a:spcBef>
                <a:spcPts val="0"/>
              </a:spcBef>
              <a:spcAft>
                <a:spcPts val="0"/>
              </a:spcAft>
              <a:buNone/>
            </a:pPr>
            <a:r>
              <a:rPr baseline="30000" lang="en" sz="4800"/>
              <a:t>1</a:t>
            </a:r>
            <a:r>
              <a:rPr lang="en" sz="4800" u="sng">
                <a:solidFill>
                  <a:schemeClr val="hlink"/>
                </a:solidFill>
                <a:hlinkClick r:id="rId3"/>
              </a:rPr>
              <a:t>The Worst Airports in the World for Flight Delays and Cancellations</a:t>
            </a:r>
            <a:endParaRPr sz="4800"/>
          </a:p>
          <a:p>
            <a:pPr indent="0" lvl="0" marL="0" rtl="0" algn="l">
              <a:spcBef>
                <a:spcPts val="1200"/>
              </a:spcBef>
              <a:spcAft>
                <a:spcPts val="0"/>
              </a:spcAft>
              <a:buNone/>
            </a:pPr>
            <a:r>
              <a:rPr baseline="30000" lang="en" sz="4800"/>
              <a:t>2</a:t>
            </a:r>
            <a:r>
              <a:rPr lang="en" sz="4800"/>
              <a:t> </a:t>
            </a:r>
            <a:r>
              <a:rPr lang="en" sz="4800" u="sng">
                <a:solidFill>
                  <a:schemeClr val="hlink"/>
                </a:solidFill>
                <a:hlinkClick r:id="rId4"/>
              </a:rPr>
              <a:t>Newark Airport just set two records. One stinks for travelers. - nj.com</a:t>
            </a:r>
            <a:endParaRPr sz="4800"/>
          </a:p>
          <a:p>
            <a:pPr indent="0" lvl="0" marL="0" rtl="0" algn="l">
              <a:spcBef>
                <a:spcPts val="1200"/>
              </a:spcBef>
              <a:spcAft>
                <a:spcPts val="0"/>
              </a:spcAft>
              <a:buNone/>
            </a:pPr>
            <a:r>
              <a:rPr baseline="30000" lang="en" sz="4800"/>
              <a:t>3</a:t>
            </a:r>
            <a:r>
              <a:rPr lang="en" sz="4800"/>
              <a:t> </a:t>
            </a:r>
            <a:r>
              <a:rPr lang="en" sz="4800" u="sng">
                <a:solidFill>
                  <a:schemeClr val="hlink"/>
                </a:solidFill>
                <a:hlinkClick r:id="rId5"/>
              </a:rPr>
              <a:t>Airlines cancel another 1,400 flights as omicron, severe weather continue to snarl travel</a:t>
            </a:r>
            <a:endParaRPr sz="4800"/>
          </a:p>
          <a:p>
            <a:pPr indent="0" lvl="0" marL="0" rtl="0" algn="l">
              <a:spcBef>
                <a:spcPts val="1200"/>
              </a:spcBef>
              <a:spcAft>
                <a:spcPts val="0"/>
              </a:spcAft>
              <a:buNone/>
            </a:pPr>
            <a:r>
              <a:rPr baseline="30000" lang="en" sz="4800"/>
              <a:t>4</a:t>
            </a:r>
            <a:r>
              <a:rPr lang="en" sz="4800"/>
              <a:t> </a:t>
            </a:r>
            <a:r>
              <a:rPr lang="en" sz="4800" u="sng">
                <a:solidFill>
                  <a:schemeClr val="hlink"/>
                </a:solidFill>
                <a:hlinkClick r:id="rId6"/>
              </a:rPr>
              <a:t>Biden Seeks Compensation for Passengers for Flight Delays and Cancellations - The New York Times</a:t>
            </a:r>
            <a:endParaRPr sz="4800"/>
          </a:p>
          <a:p>
            <a:pPr indent="0" lvl="0" marL="0" rtl="0" algn="l">
              <a:spcBef>
                <a:spcPts val="1200"/>
              </a:spcBef>
              <a:spcAft>
                <a:spcPts val="0"/>
              </a:spcAft>
              <a:buNone/>
            </a:pPr>
            <a:r>
              <a:rPr baseline="30000" lang="en" sz="4800"/>
              <a:t>5</a:t>
            </a:r>
            <a:r>
              <a:rPr lang="en" sz="4800"/>
              <a:t> </a:t>
            </a:r>
            <a:r>
              <a:rPr lang="en" sz="4800" u="sng">
                <a:solidFill>
                  <a:schemeClr val="hlink"/>
                </a:solidFill>
                <a:hlinkClick r:id="rId7"/>
              </a:rPr>
              <a:t>Delta CEO predicts 'record' summer travel season as FAA warns of another spike in delays</a:t>
            </a:r>
            <a:endParaRPr sz="4800"/>
          </a:p>
          <a:p>
            <a:pPr indent="0" lvl="0" marL="0" rtl="0" algn="l">
              <a:spcBef>
                <a:spcPts val="1200"/>
              </a:spcBef>
              <a:spcAft>
                <a:spcPts val="0"/>
              </a:spcAft>
              <a:buNone/>
            </a:pPr>
            <a:r>
              <a:rPr baseline="30000" lang="en" sz="4800"/>
              <a:t>6</a:t>
            </a:r>
            <a:r>
              <a:rPr lang="en" sz="4800"/>
              <a:t> </a:t>
            </a:r>
            <a:r>
              <a:rPr lang="en" sz="4800" u="sng">
                <a:solidFill>
                  <a:schemeClr val="accent5"/>
                </a:solidFill>
                <a:hlinkClick r:id="rId8">
                  <a:extLst>
                    <a:ext uri="{A12FA001-AC4F-418D-AE19-62706E023703}">
                      <ahyp:hlinkClr val="tx"/>
                    </a:ext>
                  </a:extLst>
                </a:hlinkClick>
              </a:rPr>
              <a:t>The FAA is warning flyers of a 45% increase in flight delays this summer in NYC and DC as it deals with staff shortage</a:t>
            </a:r>
            <a:endParaRPr baseline="30000" sz="4800"/>
          </a:p>
          <a:p>
            <a:pPr indent="0" lvl="0" marL="0" rtl="0" algn="l">
              <a:spcBef>
                <a:spcPts val="1200"/>
              </a:spcBef>
              <a:spcAft>
                <a:spcPts val="1200"/>
              </a:spcAft>
              <a:buNone/>
            </a:pPr>
            <a:r>
              <a:t/>
            </a:r>
            <a:endParaRPr sz="900"/>
          </a:p>
        </p:txBody>
      </p:sp>
      <p:pic>
        <p:nvPicPr>
          <p:cNvPr id="265" name="Google Shape;265;p31"/>
          <p:cNvPicPr preferRelativeResize="0"/>
          <p:nvPr/>
        </p:nvPicPr>
        <p:blipFill>
          <a:blip r:embed="rId9">
            <a:alphaModFix/>
          </a:blip>
          <a:stretch>
            <a:fillRect/>
          </a:stretch>
        </p:blipFill>
        <p:spPr>
          <a:xfrm>
            <a:off x="6794500" y="79350"/>
            <a:ext cx="2047875" cy="2047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ctrTitle"/>
          </p:nvPr>
        </p:nvSpPr>
        <p:spPr>
          <a:xfrm>
            <a:off x="1974400" y="1302025"/>
            <a:ext cx="6873900" cy="1584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Timothy Yip </a:t>
            </a:r>
            <a:endParaRPr/>
          </a:p>
          <a:p>
            <a:pPr indent="457200" lvl="0" marL="0" rtl="0" algn="l">
              <a:spcBef>
                <a:spcPts val="0"/>
              </a:spcBef>
              <a:spcAft>
                <a:spcPts val="0"/>
              </a:spcAft>
              <a:buNone/>
            </a:pPr>
            <a:r>
              <a:rPr lang="en" sz="2511"/>
              <a:t>Data Analyst Fellow with </a:t>
            </a:r>
            <a:endParaRPr sz="2511"/>
          </a:p>
          <a:p>
            <a:pPr indent="457200" lvl="0" marL="0" rtl="0" algn="l">
              <a:spcBef>
                <a:spcPts val="0"/>
              </a:spcBef>
              <a:spcAft>
                <a:spcPts val="0"/>
              </a:spcAft>
              <a:buNone/>
            </a:pPr>
            <a:r>
              <a:t/>
            </a:r>
            <a:endParaRPr sz="2511"/>
          </a:p>
          <a:p>
            <a:pPr indent="457200" lvl="0" marL="0" rtl="0" algn="l">
              <a:spcBef>
                <a:spcPts val="0"/>
              </a:spcBef>
              <a:spcAft>
                <a:spcPts val="0"/>
              </a:spcAft>
              <a:buNone/>
            </a:pPr>
            <a:r>
              <a:rPr lang="en" sz="2511"/>
              <a:t>Aviation Geek</a:t>
            </a:r>
            <a:endParaRPr sz="2511"/>
          </a:p>
        </p:txBody>
      </p:sp>
      <p:sp>
        <p:nvSpPr>
          <p:cNvPr id="94" name="Google Shape;94;p14"/>
          <p:cNvSpPr txBox="1"/>
          <p:nvPr>
            <p:ph idx="1" type="subTitle"/>
          </p:nvPr>
        </p:nvSpPr>
        <p:spPr>
          <a:xfrm>
            <a:off x="1974400" y="3317400"/>
            <a:ext cx="3683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https://www.linkedin.com/in/timsyip/</a:t>
            </a:r>
            <a:endParaRPr>
              <a:solidFill>
                <a:schemeClr val="dk2"/>
              </a:solidFill>
            </a:endParaRPr>
          </a:p>
        </p:txBody>
      </p:sp>
      <p:sp>
        <p:nvSpPr>
          <p:cNvPr id="95" name="Google Shape;95;p14"/>
          <p:cNvSpPr txBox="1"/>
          <p:nvPr>
            <p:ph idx="1" type="subTitle"/>
          </p:nvPr>
        </p:nvSpPr>
        <p:spPr>
          <a:xfrm>
            <a:off x="1974400" y="4289088"/>
            <a:ext cx="3683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timsyip@gmail.com</a:t>
            </a:r>
            <a:endParaRPr>
              <a:solidFill>
                <a:schemeClr val="dk2"/>
              </a:solidFill>
            </a:endParaRPr>
          </a:p>
        </p:txBody>
      </p:sp>
      <p:pic>
        <p:nvPicPr>
          <p:cNvPr id="96" name="Google Shape;96;p14"/>
          <p:cNvPicPr preferRelativeResize="0"/>
          <p:nvPr/>
        </p:nvPicPr>
        <p:blipFill>
          <a:blip r:embed="rId3">
            <a:alphaModFix/>
          </a:blip>
          <a:stretch>
            <a:fillRect/>
          </a:stretch>
        </p:blipFill>
        <p:spPr>
          <a:xfrm>
            <a:off x="772763" y="1342876"/>
            <a:ext cx="1201625" cy="1502050"/>
          </a:xfrm>
          <a:prstGeom prst="rect">
            <a:avLst/>
          </a:prstGeom>
          <a:noFill/>
          <a:ln>
            <a:noFill/>
          </a:ln>
        </p:spPr>
      </p:pic>
      <p:pic>
        <p:nvPicPr>
          <p:cNvPr id="97" name="Google Shape;97;p14"/>
          <p:cNvPicPr preferRelativeResize="0"/>
          <p:nvPr/>
        </p:nvPicPr>
        <p:blipFill>
          <a:blip r:embed="rId4">
            <a:alphaModFix/>
          </a:blip>
          <a:stretch>
            <a:fillRect/>
          </a:stretch>
        </p:blipFill>
        <p:spPr>
          <a:xfrm>
            <a:off x="1272250" y="3175700"/>
            <a:ext cx="702152" cy="702152"/>
          </a:xfrm>
          <a:prstGeom prst="rect">
            <a:avLst/>
          </a:prstGeom>
          <a:noFill/>
          <a:ln>
            <a:noFill/>
          </a:ln>
        </p:spPr>
      </p:pic>
      <p:pic>
        <p:nvPicPr>
          <p:cNvPr id="98" name="Google Shape;98;p14"/>
          <p:cNvPicPr preferRelativeResize="0"/>
          <p:nvPr/>
        </p:nvPicPr>
        <p:blipFill>
          <a:blip r:embed="rId5">
            <a:alphaModFix/>
          </a:blip>
          <a:stretch>
            <a:fillRect/>
          </a:stretch>
        </p:blipFill>
        <p:spPr>
          <a:xfrm>
            <a:off x="1254800" y="4208625"/>
            <a:ext cx="702152" cy="702152"/>
          </a:xfrm>
          <a:prstGeom prst="rect">
            <a:avLst/>
          </a:prstGeom>
          <a:noFill/>
          <a:ln>
            <a:noFill/>
          </a:ln>
        </p:spPr>
      </p:pic>
      <p:sp>
        <p:nvSpPr>
          <p:cNvPr id="99" name="Google Shape;99;p14"/>
          <p:cNvSpPr txBox="1"/>
          <p:nvPr>
            <p:ph idx="4294967295" type="title"/>
          </p:nvPr>
        </p:nvSpPr>
        <p:spPr>
          <a:xfrm>
            <a:off x="642150" y="540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About Me</a:t>
            </a:r>
            <a:endParaRPr/>
          </a:p>
        </p:txBody>
      </p:sp>
      <p:pic>
        <p:nvPicPr>
          <p:cNvPr id="100" name="Google Shape;100;p14"/>
          <p:cNvPicPr preferRelativeResize="0"/>
          <p:nvPr/>
        </p:nvPicPr>
        <p:blipFill>
          <a:blip r:embed="rId6">
            <a:alphaModFix/>
          </a:blip>
          <a:stretch>
            <a:fillRect/>
          </a:stretch>
        </p:blipFill>
        <p:spPr>
          <a:xfrm>
            <a:off x="6010600" y="1808875"/>
            <a:ext cx="2197325" cy="654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txBox="1"/>
          <p:nvPr>
            <p:ph type="title"/>
          </p:nvPr>
        </p:nvSpPr>
        <p:spPr>
          <a:xfrm>
            <a:off x="727650" y="5993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40"/>
              <a:t>Thank You!</a:t>
            </a:r>
            <a:endParaRPr sz="2540"/>
          </a:p>
        </p:txBody>
      </p:sp>
      <p:sp>
        <p:nvSpPr>
          <p:cNvPr id="271" name="Google Shape;271;p32"/>
          <p:cNvSpPr txBox="1"/>
          <p:nvPr>
            <p:ph idx="1" type="body"/>
          </p:nvPr>
        </p:nvSpPr>
        <p:spPr>
          <a:xfrm>
            <a:off x="729450" y="1438600"/>
            <a:ext cx="7688700" cy="2901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800">
                <a:solidFill>
                  <a:srgbClr val="000000"/>
                </a:solidFill>
              </a:rPr>
              <a:t>NYC Tech Talent Pipeline</a:t>
            </a:r>
            <a:endParaRPr sz="1800">
              <a:solidFill>
                <a:srgbClr val="000000"/>
              </a:solidFill>
            </a:endParaRPr>
          </a:p>
          <a:p>
            <a:pPr indent="0" lvl="0" marL="0" rtl="0" algn="l">
              <a:spcBef>
                <a:spcPts val="1200"/>
              </a:spcBef>
              <a:spcAft>
                <a:spcPts val="0"/>
              </a:spcAft>
              <a:buNone/>
            </a:pPr>
            <a:r>
              <a:rPr lang="en" sz="1800">
                <a:solidFill>
                  <a:srgbClr val="000000"/>
                </a:solidFill>
              </a:rPr>
              <a:t>Fullstack Academy and Staff</a:t>
            </a:r>
            <a:endParaRPr sz="1800">
              <a:solidFill>
                <a:srgbClr val="000000"/>
              </a:solidFill>
            </a:endParaRPr>
          </a:p>
          <a:p>
            <a:pPr indent="-342900" lvl="0" marL="457200" rtl="0" algn="l">
              <a:spcBef>
                <a:spcPts val="1200"/>
              </a:spcBef>
              <a:spcAft>
                <a:spcPts val="0"/>
              </a:spcAft>
              <a:buClr>
                <a:srgbClr val="000000"/>
              </a:buClr>
              <a:buSzPts val="1800"/>
              <a:buChar char="●"/>
            </a:pPr>
            <a:r>
              <a:rPr lang="en" sz="1800">
                <a:solidFill>
                  <a:srgbClr val="000000"/>
                </a:solidFill>
              </a:rPr>
              <a:t>Dennis McGrath</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Vadim Acosta</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Monica Crable</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Aisha Smith</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Myra Blanchard</a:t>
            </a:r>
            <a:endParaRPr sz="1800">
              <a:solidFill>
                <a:srgbClr val="000000"/>
              </a:solidFill>
            </a:endParaRPr>
          </a:p>
          <a:p>
            <a:pPr indent="0" lvl="0" marL="0" rtl="0" algn="l">
              <a:spcBef>
                <a:spcPts val="1200"/>
              </a:spcBef>
              <a:spcAft>
                <a:spcPts val="1200"/>
              </a:spcAft>
              <a:buNone/>
            </a:pPr>
            <a:r>
              <a:rPr lang="en" sz="1800">
                <a:solidFill>
                  <a:srgbClr val="000000"/>
                </a:solidFill>
              </a:rPr>
              <a:t>2301 Cohort!</a:t>
            </a:r>
            <a:endParaRPr sz="18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5"/>
          <p:cNvPicPr preferRelativeResize="0"/>
          <p:nvPr/>
        </p:nvPicPr>
        <p:blipFill>
          <a:blip r:embed="rId3">
            <a:alphaModFix/>
          </a:blip>
          <a:stretch>
            <a:fillRect/>
          </a:stretch>
        </p:blipFill>
        <p:spPr>
          <a:xfrm flipH="1">
            <a:off x="7213220" y="2674925"/>
            <a:ext cx="1669651" cy="2226227"/>
          </a:xfrm>
          <a:prstGeom prst="rect">
            <a:avLst/>
          </a:prstGeom>
          <a:noFill/>
          <a:ln>
            <a:noFill/>
          </a:ln>
        </p:spPr>
      </p:pic>
      <p:sp>
        <p:nvSpPr>
          <p:cNvPr id="106" name="Google Shape;106;p15"/>
          <p:cNvSpPr txBox="1"/>
          <p:nvPr>
            <p:ph type="title"/>
          </p:nvPr>
        </p:nvSpPr>
        <p:spPr>
          <a:xfrm>
            <a:off x="727650" y="5487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 </a:t>
            </a:r>
            <a:endParaRPr/>
          </a:p>
        </p:txBody>
      </p:sp>
      <p:sp>
        <p:nvSpPr>
          <p:cNvPr id="107" name="Google Shape;107;p15"/>
          <p:cNvSpPr txBox="1"/>
          <p:nvPr>
            <p:ph idx="1" type="body"/>
          </p:nvPr>
        </p:nvSpPr>
        <p:spPr>
          <a:xfrm>
            <a:off x="729450" y="1400375"/>
            <a:ext cx="7688700" cy="29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Calibri"/>
                <a:ea typeface="Calibri"/>
                <a:cs typeface="Calibri"/>
                <a:sym typeface="Calibri"/>
              </a:rPr>
              <a:t>New York City airports consistently rank in the top 10 a</a:t>
            </a:r>
            <a:r>
              <a:rPr lang="en" sz="1600">
                <a:solidFill>
                  <a:schemeClr val="dk2"/>
                </a:solidFill>
                <a:latin typeface="Calibri"/>
                <a:ea typeface="Calibri"/>
                <a:cs typeface="Calibri"/>
                <a:sym typeface="Calibri"/>
              </a:rPr>
              <a:t>cross the country</a:t>
            </a:r>
            <a:r>
              <a:rPr lang="en" sz="1600">
                <a:solidFill>
                  <a:schemeClr val="dk2"/>
                </a:solidFill>
                <a:latin typeface="Calibri"/>
                <a:ea typeface="Calibri"/>
                <a:cs typeface="Calibri"/>
                <a:sym typeface="Calibri"/>
              </a:rPr>
              <a:t> for most delays. </a:t>
            </a:r>
            <a:r>
              <a:rPr baseline="30000" lang="en" sz="1600">
                <a:solidFill>
                  <a:schemeClr val="dk2"/>
                </a:solidFill>
                <a:latin typeface="Calibri"/>
                <a:ea typeface="Calibri"/>
                <a:cs typeface="Calibri"/>
                <a:sym typeface="Calibri"/>
              </a:rPr>
              <a:t>1</a:t>
            </a:r>
            <a:endParaRPr baseline="30000" sz="1600">
              <a:solidFill>
                <a:schemeClr val="dk2"/>
              </a:solidFill>
              <a:latin typeface="Calibri"/>
              <a:ea typeface="Calibri"/>
              <a:cs typeface="Calibri"/>
              <a:sym typeface="Calibri"/>
            </a:endParaRPr>
          </a:p>
          <a:p>
            <a:pPr indent="0" lvl="0" marL="0" rtl="0" algn="l">
              <a:spcBef>
                <a:spcPts val="0"/>
              </a:spcBef>
              <a:spcAft>
                <a:spcPts val="0"/>
              </a:spcAft>
              <a:buNone/>
            </a:pPr>
            <a:r>
              <a:t/>
            </a:r>
            <a:endParaRPr sz="1600">
              <a:solidFill>
                <a:schemeClr val="dk2"/>
              </a:solidFill>
              <a:latin typeface="Calibri"/>
              <a:ea typeface="Calibri"/>
              <a:cs typeface="Calibri"/>
              <a:sym typeface="Calibri"/>
            </a:endParaRPr>
          </a:p>
          <a:p>
            <a:pPr indent="0" lvl="0" marL="0" rtl="0" algn="l">
              <a:spcBef>
                <a:spcPts val="0"/>
              </a:spcBef>
              <a:spcAft>
                <a:spcPts val="0"/>
              </a:spcAft>
              <a:buNone/>
            </a:pPr>
            <a:r>
              <a:rPr lang="en" sz="1600">
                <a:solidFill>
                  <a:schemeClr val="dk2"/>
                </a:solidFill>
                <a:latin typeface="Calibri"/>
                <a:ea typeface="Calibri"/>
                <a:cs typeface="Calibri"/>
                <a:sym typeface="Calibri"/>
              </a:rPr>
              <a:t>New York metropolitan area is the busiest airspace in the United States with the 3 major airports, 4 other commercial airports, many more general aviation airports and heliports.  </a:t>
            </a:r>
            <a:r>
              <a:rPr baseline="30000" lang="en" sz="1600">
                <a:solidFill>
                  <a:schemeClr val="dk2"/>
                </a:solidFill>
                <a:latin typeface="Calibri"/>
                <a:ea typeface="Calibri"/>
                <a:cs typeface="Calibri"/>
                <a:sym typeface="Calibri"/>
              </a:rPr>
              <a:t>2</a:t>
            </a:r>
            <a:endParaRPr baseline="30000" sz="1600">
              <a:solidFill>
                <a:schemeClr val="dk2"/>
              </a:solidFill>
              <a:latin typeface="Calibri"/>
              <a:ea typeface="Calibri"/>
              <a:cs typeface="Calibri"/>
              <a:sym typeface="Calibri"/>
            </a:endParaRPr>
          </a:p>
          <a:p>
            <a:pPr indent="0" lvl="0" marL="0" rtl="0" algn="l">
              <a:spcBef>
                <a:spcPts val="0"/>
              </a:spcBef>
              <a:spcAft>
                <a:spcPts val="0"/>
              </a:spcAft>
              <a:buNone/>
            </a:pPr>
            <a:r>
              <a:t/>
            </a:r>
            <a:endParaRPr sz="1600">
              <a:solidFill>
                <a:schemeClr val="dk2"/>
              </a:solidFill>
              <a:latin typeface="Calibri"/>
              <a:ea typeface="Calibri"/>
              <a:cs typeface="Calibri"/>
              <a:sym typeface="Calibri"/>
            </a:endParaRPr>
          </a:p>
          <a:p>
            <a:pPr indent="0" lvl="0" marL="0" rtl="0" algn="l">
              <a:spcBef>
                <a:spcPts val="0"/>
              </a:spcBef>
              <a:spcAft>
                <a:spcPts val="0"/>
              </a:spcAft>
              <a:buNone/>
            </a:pPr>
            <a:r>
              <a:rPr lang="en" sz="1600">
                <a:solidFill>
                  <a:schemeClr val="dk2"/>
                </a:solidFill>
                <a:latin typeface="Calibri"/>
                <a:ea typeface="Calibri"/>
                <a:cs typeface="Calibri"/>
                <a:sym typeface="Calibri"/>
              </a:rPr>
              <a:t>Covid-19 </a:t>
            </a:r>
            <a:r>
              <a:rPr lang="en" sz="1600">
                <a:solidFill>
                  <a:schemeClr val="dk2"/>
                </a:solidFill>
                <a:latin typeface="Calibri"/>
                <a:ea typeface="Calibri"/>
                <a:cs typeface="Calibri"/>
                <a:sym typeface="Calibri"/>
              </a:rPr>
              <a:t>severely</a:t>
            </a:r>
            <a:r>
              <a:rPr lang="en" sz="1600">
                <a:solidFill>
                  <a:schemeClr val="dk2"/>
                </a:solidFill>
                <a:latin typeface="Calibri"/>
                <a:ea typeface="Calibri"/>
                <a:cs typeface="Calibri"/>
                <a:sym typeface="Calibri"/>
              </a:rPr>
              <a:t> impacted the airline </a:t>
            </a:r>
            <a:r>
              <a:rPr lang="en" sz="1600">
                <a:solidFill>
                  <a:schemeClr val="dk2"/>
                </a:solidFill>
                <a:latin typeface="Calibri"/>
                <a:ea typeface="Calibri"/>
                <a:cs typeface="Calibri"/>
                <a:sym typeface="Calibri"/>
              </a:rPr>
              <a:t>industry.</a:t>
            </a:r>
            <a:r>
              <a:rPr baseline="30000" lang="en" sz="1600">
                <a:solidFill>
                  <a:schemeClr val="dk2"/>
                </a:solidFill>
                <a:latin typeface="Calibri"/>
                <a:ea typeface="Calibri"/>
                <a:cs typeface="Calibri"/>
                <a:sym typeface="Calibri"/>
              </a:rPr>
              <a:t>3</a:t>
            </a:r>
            <a:endParaRPr baseline="30000" sz="1600">
              <a:solidFill>
                <a:schemeClr val="dk2"/>
              </a:solidFill>
              <a:latin typeface="Calibri"/>
              <a:ea typeface="Calibri"/>
              <a:cs typeface="Calibri"/>
              <a:sym typeface="Calibri"/>
            </a:endParaRPr>
          </a:p>
          <a:p>
            <a:pPr indent="0" lvl="0" marL="0" rtl="0" algn="l">
              <a:spcBef>
                <a:spcPts val="0"/>
              </a:spcBef>
              <a:spcAft>
                <a:spcPts val="0"/>
              </a:spcAft>
              <a:buNone/>
            </a:pPr>
            <a:r>
              <a:t/>
            </a:r>
            <a:endParaRPr sz="1600">
              <a:solidFill>
                <a:schemeClr val="dk2"/>
              </a:solidFill>
              <a:latin typeface="Calibri"/>
              <a:ea typeface="Calibri"/>
              <a:cs typeface="Calibri"/>
              <a:sym typeface="Calibri"/>
            </a:endParaRPr>
          </a:p>
          <a:p>
            <a:pPr indent="0" lvl="0" marL="0" rtl="0" algn="l">
              <a:spcBef>
                <a:spcPts val="0"/>
              </a:spcBef>
              <a:spcAft>
                <a:spcPts val="0"/>
              </a:spcAft>
              <a:buNone/>
            </a:pPr>
            <a:r>
              <a:rPr lang="en" sz="1600">
                <a:solidFill>
                  <a:schemeClr val="dk2"/>
                </a:solidFill>
                <a:latin typeface="Calibri"/>
                <a:ea typeface="Calibri"/>
                <a:cs typeface="Calibri"/>
                <a:sym typeface="Calibri"/>
              </a:rPr>
              <a:t>In 2022, we saw huge delays and cancellation of flights.</a:t>
            </a:r>
            <a:endParaRPr sz="1600">
              <a:solidFill>
                <a:schemeClr val="dk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ph type="title"/>
          </p:nvPr>
        </p:nvSpPr>
        <p:spPr>
          <a:xfrm>
            <a:off x="729450" y="526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Questions</a:t>
            </a:r>
            <a:endParaRPr/>
          </a:p>
        </p:txBody>
      </p:sp>
      <p:sp>
        <p:nvSpPr>
          <p:cNvPr id="113" name="Google Shape;113;p16"/>
          <p:cNvSpPr txBox="1"/>
          <p:nvPr>
            <p:ph idx="1" type="body"/>
          </p:nvPr>
        </p:nvSpPr>
        <p:spPr>
          <a:xfrm>
            <a:off x="598050" y="1444200"/>
            <a:ext cx="7951500" cy="3010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2"/>
              </a:buClr>
              <a:buSzPts val="2000"/>
              <a:buChar char="●"/>
            </a:pPr>
            <a:r>
              <a:rPr lang="en" sz="2000">
                <a:solidFill>
                  <a:schemeClr val="dk2"/>
                </a:solidFill>
              </a:rPr>
              <a:t>How has Covid affected the airline industry? Has the airline industry recovered?</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What time of the year has the longest average delays?</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Which airlines and airports have the longest delays?</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What time of day is the best time to fly?</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How have delays changed over time?</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What is the likelihood of an airline delaying your flight?</a:t>
            </a:r>
            <a:endParaRPr sz="2000">
              <a:solidFill>
                <a:schemeClr val="dk2"/>
              </a:solidFill>
            </a:endParaRPr>
          </a:p>
        </p:txBody>
      </p:sp>
      <p:pic>
        <p:nvPicPr>
          <p:cNvPr id="114" name="Google Shape;114;p16"/>
          <p:cNvPicPr preferRelativeResize="0"/>
          <p:nvPr/>
        </p:nvPicPr>
        <p:blipFill>
          <a:blip r:embed="rId3">
            <a:alphaModFix/>
          </a:blip>
          <a:stretch>
            <a:fillRect/>
          </a:stretch>
        </p:blipFill>
        <p:spPr>
          <a:xfrm>
            <a:off x="7180250" y="1890013"/>
            <a:ext cx="1889974" cy="1889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640750" y="569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a:t>
            </a:r>
            <a:endParaRPr/>
          </a:p>
        </p:txBody>
      </p:sp>
      <p:sp>
        <p:nvSpPr>
          <p:cNvPr id="120" name="Google Shape;120;p17"/>
          <p:cNvSpPr txBox="1"/>
          <p:nvPr>
            <p:ph idx="1" type="body"/>
          </p:nvPr>
        </p:nvSpPr>
        <p:spPr>
          <a:xfrm>
            <a:off x="640750" y="1386500"/>
            <a:ext cx="7961700" cy="2874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chemeClr val="dk2"/>
                </a:solidFill>
              </a:rPr>
              <a:t>Tools Used: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rgbClr val="1155CC"/>
                </a:solidFill>
                <a:hlinkClick r:id="rId3">
                  <a:extLst>
                    <a:ext uri="{A12FA001-AC4F-418D-AE19-62706E023703}">
                      <ahyp:hlinkClr val="tx"/>
                    </a:ext>
                  </a:extLst>
                </a:hlinkClick>
              </a:rPr>
              <a:t>Flight Status Prediction(Kaggle)</a:t>
            </a:r>
            <a:endParaRPr>
              <a:solidFill>
                <a:srgbClr val="1155CC"/>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rgbClr val="1155CC"/>
                </a:solidFill>
                <a:hlinkClick r:id="rId4">
                  <a:extLst>
                    <a:ext uri="{A12FA001-AC4F-418D-AE19-62706E023703}">
                      <ahyp:hlinkClr val="tx"/>
                    </a:ext>
                  </a:extLst>
                </a:hlinkClick>
              </a:rPr>
              <a:t>United States Department of Transportation Bureau of Transportation Statistics</a:t>
            </a:r>
            <a:endParaRPr/>
          </a:p>
          <a:p>
            <a:pPr indent="0" lvl="0" marL="0" rtl="0" algn="l">
              <a:spcBef>
                <a:spcPts val="0"/>
              </a:spcBef>
              <a:spcAft>
                <a:spcPts val="0"/>
              </a:spcAft>
              <a:buNone/>
            </a:pPr>
            <a:r>
              <a:t/>
            </a:r>
            <a:endParaRPr/>
          </a:p>
        </p:txBody>
      </p:sp>
      <p:grpSp>
        <p:nvGrpSpPr>
          <p:cNvPr id="121" name="Google Shape;121;p17"/>
          <p:cNvGrpSpPr/>
          <p:nvPr/>
        </p:nvGrpSpPr>
        <p:grpSpPr>
          <a:xfrm>
            <a:off x="1143000" y="1890888"/>
            <a:ext cx="1298528" cy="618900"/>
            <a:chOff x="995200" y="1457338"/>
            <a:chExt cx="1298528" cy="618900"/>
          </a:xfrm>
        </p:grpSpPr>
        <p:pic>
          <p:nvPicPr>
            <p:cNvPr id="122" name="Google Shape;122;p17"/>
            <p:cNvPicPr preferRelativeResize="0"/>
            <p:nvPr/>
          </p:nvPicPr>
          <p:blipFill>
            <a:blip r:embed="rId5">
              <a:alphaModFix/>
            </a:blip>
            <a:stretch>
              <a:fillRect/>
            </a:stretch>
          </p:blipFill>
          <p:spPr>
            <a:xfrm>
              <a:off x="1628579" y="1457338"/>
              <a:ext cx="665149" cy="618900"/>
            </a:xfrm>
            <a:prstGeom prst="rect">
              <a:avLst/>
            </a:prstGeom>
            <a:noFill/>
            <a:ln>
              <a:noFill/>
            </a:ln>
          </p:spPr>
        </p:pic>
        <p:sp>
          <p:nvSpPr>
            <p:cNvPr id="123" name="Google Shape;123;p17"/>
            <p:cNvSpPr txBox="1"/>
            <p:nvPr/>
          </p:nvSpPr>
          <p:spPr>
            <a:xfrm>
              <a:off x="995200" y="1566700"/>
              <a:ext cx="72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Excel</a:t>
              </a:r>
              <a:endParaRPr>
                <a:latin typeface="Lato"/>
                <a:ea typeface="Lato"/>
                <a:cs typeface="Lato"/>
                <a:sym typeface="Lato"/>
              </a:endParaRPr>
            </a:p>
          </p:txBody>
        </p:sp>
      </p:grpSp>
      <p:grpSp>
        <p:nvGrpSpPr>
          <p:cNvPr id="124" name="Google Shape;124;p17"/>
          <p:cNvGrpSpPr/>
          <p:nvPr/>
        </p:nvGrpSpPr>
        <p:grpSpPr>
          <a:xfrm>
            <a:off x="6167825" y="1797313"/>
            <a:ext cx="1626661" cy="806076"/>
            <a:chOff x="581350" y="1600238"/>
            <a:chExt cx="1626661" cy="806076"/>
          </a:xfrm>
        </p:grpSpPr>
        <p:pic>
          <p:nvPicPr>
            <p:cNvPr id="125" name="Google Shape;125;p17"/>
            <p:cNvPicPr preferRelativeResize="0"/>
            <p:nvPr/>
          </p:nvPicPr>
          <p:blipFill>
            <a:blip r:embed="rId6">
              <a:alphaModFix/>
            </a:blip>
            <a:stretch>
              <a:fillRect/>
            </a:stretch>
          </p:blipFill>
          <p:spPr>
            <a:xfrm>
              <a:off x="1401938" y="1600238"/>
              <a:ext cx="806074" cy="806076"/>
            </a:xfrm>
            <a:prstGeom prst="rect">
              <a:avLst/>
            </a:prstGeom>
            <a:noFill/>
            <a:ln>
              <a:noFill/>
            </a:ln>
          </p:spPr>
        </p:pic>
        <p:sp>
          <p:nvSpPr>
            <p:cNvPr id="126" name="Google Shape;126;p17"/>
            <p:cNvSpPr txBox="1"/>
            <p:nvPr/>
          </p:nvSpPr>
          <p:spPr>
            <a:xfrm>
              <a:off x="581350" y="1803175"/>
              <a:ext cx="103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Tableau</a:t>
              </a:r>
              <a:endParaRPr>
                <a:latin typeface="Lato"/>
                <a:ea typeface="Lato"/>
                <a:cs typeface="Lato"/>
                <a:sym typeface="Lato"/>
              </a:endParaRPr>
            </a:p>
          </p:txBody>
        </p:sp>
      </p:grpSp>
      <p:grpSp>
        <p:nvGrpSpPr>
          <p:cNvPr id="127" name="Google Shape;127;p17"/>
          <p:cNvGrpSpPr/>
          <p:nvPr/>
        </p:nvGrpSpPr>
        <p:grpSpPr>
          <a:xfrm>
            <a:off x="3526163" y="1797313"/>
            <a:ext cx="1557000" cy="806075"/>
            <a:chOff x="699600" y="1777613"/>
            <a:chExt cx="1557000" cy="806075"/>
          </a:xfrm>
        </p:grpSpPr>
        <p:pic>
          <p:nvPicPr>
            <p:cNvPr id="128" name="Google Shape;128;p17"/>
            <p:cNvPicPr preferRelativeResize="0"/>
            <p:nvPr/>
          </p:nvPicPr>
          <p:blipFill>
            <a:blip r:embed="rId7">
              <a:alphaModFix/>
            </a:blip>
            <a:stretch>
              <a:fillRect/>
            </a:stretch>
          </p:blipFill>
          <p:spPr>
            <a:xfrm>
              <a:off x="1459150" y="1777613"/>
              <a:ext cx="665150" cy="806075"/>
            </a:xfrm>
            <a:prstGeom prst="rect">
              <a:avLst/>
            </a:prstGeom>
            <a:noFill/>
            <a:ln>
              <a:noFill/>
            </a:ln>
          </p:spPr>
        </p:pic>
        <p:sp>
          <p:nvSpPr>
            <p:cNvPr id="129" name="Google Shape;129;p17"/>
            <p:cNvSpPr txBox="1"/>
            <p:nvPr/>
          </p:nvSpPr>
          <p:spPr>
            <a:xfrm>
              <a:off x="699600" y="1980550"/>
              <a:ext cx="15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Python</a:t>
              </a:r>
              <a:endParaRPr>
                <a:latin typeface="Lato"/>
                <a:ea typeface="Lato"/>
                <a:cs typeface="Lato"/>
                <a:sym typeface="Lato"/>
              </a:endParaRPr>
            </a:p>
          </p:txBody>
        </p:sp>
      </p:grpSp>
      <p:pic>
        <p:nvPicPr>
          <p:cNvPr id="130" name="Google Shape;130;p17"/>
          <p:cNvPicPr preferRelativeResize="0"/>
          <p:nvPr/>
        </p:nvPicPr>
        <p:blipFill>
          <a:blip r:embed="rId8">
            <a:alphaModFix/>
          </a:blip>
          <a:stretch>
            <a:fillRect/>
          </a:stretch>
        </p:blipFill>
        <p:spPr>
          <a:xfrm>
            <a:off x="6695676" y="3295750"/>
            <a:ext cx="2310626" cy="1732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8"/>
          <p:cNvSpPr txBox="1"/>
          <p:nvPr>
            <p:ph type="title"/>
          </p:nvPr>
        </p:nvSpPr>
        <p:spPr>
          <a:xfrm>
            <a:off x="727650" y="5487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Domestic Airlines that fly out of NYC Airports </a:t>
            </a:r>
            <a:endParaRPr/>
          </a:p>
        </p:txBody>
      </p:sp>
      <p:pic>
        <p:nvPicPr>
          <p:cNvPr id="136" name="Google Shape;136;p18"/>
          <p:cNvPicPr preferRelativeResize="0"/>
          <p:nvPr/>
        </p:nvPicPr>
        <p:blipFill>
          <a:blip r:embed="rId3">
            <a:alphaModFix/>
          </a:blip>
          <a:stretch>
            <a:fillRect/>
          </a:stretch>
        </p:blipFill>
        <p:spPr>
          <a:xfrm>
            <a:off x="4083075" y="3801300"/>
            <a:ext cx="1428750" cy="1238250"/>
          </a:xfrm>
          <a:prstGeom prst="rect">
            <a:avLst/>
          </a:prstGeom>
          <a:noFill/>
          <a:ln>
            <a:noFill/>
          </a:ln>
        </p:spPr>
      </p:pic>
      <p:pic>
        <p:nvPicPr>
          <p:cNvPr id="137" name="Google Shape;137;p18"/>
          <p:cNvPicPr preferRelativeResize="0"/>
          <p:nvPr/>
        </p:nvPicPr>
        <p:blipFill>
          <a:blip r:embed="rId4">
            <a:alphaModFix/>
          </a:blip>
          <a:stretch>
            <a:fillRect/>
          </a:stretch>
        </p:blipFill>
        <p:spPr>
          <a:xfrm>
            <a:off x="727650" y="1379175"/>
            <a:ext cx="2571750" cy="400050"/>
          </a:xfrm>
          <a:prstGeom prst="rect">
            <a:avLst/>
          </a:prstGeom>
          <a:noFill/>
          <a:ln>
            <a:noFill/>
          </a:ln>
        </p:spPr>
      </p:pic>
      <p:pic>
        <p:nvPicPr>
          <p:cNvPr id="138" name="Google Shape;138;p18"/>
          <p:cNvPicPr preferRelativeResize="0"/>
          <p:nvPr/>
        </p:nvPicPr>
        <p:blipFill>
          <a:blip r:embed="rId5">
            <a:alphaModFix/>
          </a:blip>
          <a:stretch>
            <a:fillRect/>
          </a:stretch>
        </p:blipFill>
        <p:spPr>
          <a:xfrm>
            <a:off x="584775" y="2007025"/>
            <a:ext cx="2857500" cy="514350"/>
          </a:xfrm>
          <a:prstGeom prst="rect">
            <a:avLst/>
          </a:prstGeom>
          <a:noFill/>
          <a:ln>
            <a:noFill/>
          </a:ln>
        </p:spPr>
      </p:pic>
      <p:pic>
        <p:nvPicPr>
          <p:cNvPr id="139" name="Google Shape;139;p18"/>
          <p:cNvPicPr preferRelativeResize="0"/>
          <p:nvPr/>
        </p:nvPicPr>
        <p:blipFill>
          <a:blip r:embed="rId6">
            <a:alphaModFix/>
          </a:blip>
          <a:stretch>
            <a:fillRect/>
          </a:stretch>
        </p:blipFill>
        <p:spPr>
          <a:xfrm>
            <a:off x="652475" y="3146038"/>
            <a:ext cx="2381250" cy="800100"/>
          </a:xfrm>
          <a:prstGeom prst="rect">
            <a:avLst/>
          </a:prstGeom>
          <a:noFill/>
          <a:ln>
            <a:noFill/>
          </a:ln>
        </p:spPr>
      </p:pic>
      <p:pic>
        <p:nvPicPr>
          <p:cNvPr id="140" name="Google Shape;140;p18"/>
          <p:cNvPicPr preferRelativeResize="0"/>
          <p:nvPr/>
        </p:nvPicPr>
        <p:blipFill>
          <a:blip r:embed="rId7">
            <a:alphaModFix/>
          </a:blip>
          <a:stretch>
            <a:fillRect/>
          </a:stretch>
        </p:blipFill>
        <p:spPr>
          <a:xfrm>
            <a:off x="454835" y="4147775"/>
            <a:ext cx="2776525" cy="848175"/>
          </a:xfrm>
          <a:prstGeom prst="rect">
            <a:avLst/>
          </a:prstGeom>
          <a:noFill/>
          <a:ln>
            <a:noFill/>
          </a:ln>
        </p:spPr>
      </p:pic>
      <p:grpSp>
        <p:nvGrpSpPr>
          <p:cNvPr id="141" name="Google Shape;141;p18"/>
          <p:cNvGrpSpPr/>
          <p:nvPr/>
        </p:nvGrpSpPr>
        <p:grpSpPr>
          <a:xfrm>
            <a:off x="5735650" y="1188675"/>
            <a:ext cx="2743200" cy="3209925"/>
            <a:chOff x="5735650" y="1736350"/>
            <a:chExt cx="2743200" cy="3209925"/>
          </a:xfrm>
        </p:grpSpPr>
        <p:pic>
          <p:nvPicPr>
            <p:cNvPr id="142" name="Google Shape;142;p18"/>
            <p:cNvPicPr preferRelativeResize="0"/>
            <p:nvPr/>
          </p:nvPicPr>
          <p:blipFill>
            <a:blip r:embed="rId8">
              <a:alphaModFix/>
            </a:blip>
            <a:stretch>
              <a:fillRect/>
            </a:stretch>
          </p:blipFill>
          <p:spPr>
            <a:xfrm>
              <a:off x="6035100" y="1736350"/>
              <a:ext cx="2381250" cy="523875"/>
            </a:xfrm>
            <a:prstGeom prst="rect">
              <a:avLst/>
            </a:prstGeom>
            <a:noFill/>
            <a:ln>
              <a:noFill/>
            </a:ln>
          </p:spPr>
        </p:pic>
        <p:pic>
          <p:nvPicPr>
            <p:cNvPr id="143" name="Google Shape;143;p18"/>
            <p:cNvPicPr preferRelativeResize="0"/>
            <p:nvPr/>
          </p:nvPicPr>
          <p:blipFill>
            <a:blip r:embed="rId9">
              <a:alphaModFix/>
            </a:blip>
            <a:stretch>
              <a:fillRect/>
            </a:stretch>
          </p:blipFill>
          <p:spPr>
            <a:xfrm>
              <a:off x="5916625" y="3365125"/>
              <a:ext cx="2381250" cy="361950"/>
            </a:xfrm>
            <a:prstGeom prst="rect">
              <a:avLst/>
            </a:prstGeom>
            <a:noFill/>
            <a:ln>
              <a:noFill/>
            </a:ln>
          </p:spPr>
        </p:pic>
        <p:pic>
          <p:nvPicPr>
            <p:cNvPr id="144" name="Google Shape;144;p18"/>
            <p:cNvPicPr preferRelativeResize="0"/>
            <p:nvPr/>
          </p:nvPicPr>
          <p:blipFill>
            <a:blip r:embed="rId10">
              <a:alphaModFix/>
            </a:blip>
            <a:stretch>
              <a:fillRect/>
            </a:stretch>
          </p:blipFill>
          <p:spPr>
            <a:xfrm>
              <a:off x="5916625" y="2479300"/>
              <a:ext cx="2381250" cy="666750"/>
            </a:xfrm>
            <a:prstGeom prst="rect">
              <a:avLst/>
            </a:prstGeom>
            <a:noFill/>
            <a:ln>
              <a:noFill/>
            </a:ln>
          </p:spPr>
        </p:pic>
        <p:pic>
          <p:nvPicPr>
            <p:cNvPr id="145" name="Google Shape;145;p18"/>
            <p:cNvPicPr preferRelativeResize="0"/>
            <p:nvPr/>
          </p:nvPicPr>
          <p:blipFill>
            <a:blip r:embed="rId11">
              <a:alphaModFix/>
            </a:blip>
            <a:stretch>
              <a:fillRect/>
            </a:stretch>
          </p:blipFill>
          <p:spPr>
            <a:xfrm>
              <a:off x="5735650" y="3946150"/>
              <a:ext cx="2743200" cy="1000125"/>
            </a:xfrm>
            <a:prstGeom prst="rect">
              <a:avLst/>
            </a:prstGeom>
            <a:noFill/>
            <a:ln>
              <a:noFill/>
            </a:ln>
          </p:spPr>
        </p:pic>
      </p:grpSp>
      <p:pic>
        <p:nvPicPr>
          <p:cNvPr id="146" name="Google Shape;146;p18"/>
          <p:cNvPicPr preferRelativeResize="0"/>
          <p:nvPr/>
        </p:nvPicPr>
        <p:blipFill>
          <a:blip r:embed="rId12">
            <a:alphaModFix/>
          </a:blip>
          <a:stretch>
            <a:fillRect/>
          </a:stretch>
        </p:blipFill>
        <p:spPr>
          <a:xfrm>
            <a:off x="358850" y="2486450"/>
            <a:ext cx="4006793" cy="614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grpSp>
        <p:nvGrpSpPr>
          <p:cNvPr id="151" name="Google Shape;151;p19"/>
          <p:cNvGrpSpPr/>
          <p:nvPr/>
        </p:nvGrpSpPr>
        <p:grpSpPr>
          <a:xfrm>
            <a:off x="6221724" y="3439387"/>
            <a:ext cx="2456575" cy="1178088"/>
            <a:chOff x="6023274" y="3844212"/>
            <a:chExt cx="2456575" cy="1178088"/>
          </a:xfrm>
        </p:grpSpPr>
        <p:pic>
          <p:nvPicPr>
            <p:cNvPr id="152" name="Google Shape;152;p19"/>
            <p:cNvPicPr preferRelativeResize="0"/>
            <p:nvPr/>
          </p:nvPicPr>
          <p:blipFill>
            <a:blip r:embed="rId3">
              <a:alphaModFix/>
            </a:blip>
            <a:stretch>
              <a:fillRect/>
            </a:stretch>
          </p:blipFill>
          <p:spPr>
            <a:xfrm>
              <a:off x="6023274" y="3844212"/>
              <a:ext cx="2456575" cy="750437"/>
            </a:xfrm>
            <a:prstGeom prst="rect">
              <a:avLst/>
            </a:prstGeom>
            <a:noFill/>
            <a:ln>
              <a:noFill/>
            </a:ln>
          </p:spPr>
        </p:pic>
        <p:pic>
          <p:nvPicPr>
            <p:cNvPr id="153" name="Google Shape;153;p19"/>
            <p:cNvPicPr preferRelativeResize="0"/>
            <p:nvPr/>
          </p:nvPicPr>
          <p:blipFill>
            <a:blip r:embed="rId4">
              <a:alphaModFix/>
            </a:blip>
            <a:stretch>
              <a:fillRect/>
            </a:stretch>
          </p:blipFill>
          <p:spPr>
            <a:xfrm>
              <a:off x="6503538" y="4687975"/>
              <a:ext cx="1416631" cy="334325"/>
            </a:xfrm>
            <a:prstGeom prst="rect">
              <a:avLst/>
            </a:prstGeom>
            <a:noFill/>
            <a:ln>
              <a:noFill/>
            </a:ln>
          </p:spPr>
        </p:pic>
      </p:grpSp>
      <p:grpSp>
        <p:nvGrpSpPr>
          <p:cNvPr id="154" name="Google Shape;154;p19"/>
          <p:cNvGrpSpPr/>
          <p:nvPr/>
        </p:nvGrpSpPr>
        <p:grpSpPr>
          <a:xfrm>
            <a:off x="968829" y="1181371"/>
            <a:ext cx="3326367" cy="2168865"/>
            <a:chOff x="986126" y="1241411"/>
            <a:chExt cx="2924536" cy="1901012"/>
          </a:xfrm>
        </p:grpSpPr>
        <p:pic>
          <p:nvPicPr>
            <p:cNvPr id="155" name="Google Shape;155;p19"/>
            <p:cNvPicPr preferRelativeResize="0"/>
            <p:nvPr/>
          </p:nvPicPr>
          <p:blipFill>
            <a:blip r:embed="rId5">
              <a:alphaModFix/>
            </a:blip>
            <a:stretch>
              <a:fillRect/>
            </a:stretch>
          </p:blipFill>
          <p:spPr>
            <a:xfrm>
              <a:off x="1093941" y="1241411"/>
              <a:ext cx="2816721" cy="506998"/>
            </a:xfrm>
            <a:prstGeom prst="rect">
              <a:avLst/>
            </a:prstGeom>
            <a:noFill/>
            <a:ln>
              <a:noFill/>
            </a:ln>
          </p:spPr>
        </p:pic>
        <p:pic>
          <p:nvPicPr>
            <p:cNvPr id="156" name="Google Shape;156;p19"/>
            <p:cNvPicPr preferRelativeResize="0"/>
            <p:nvPr/>
          </p:nvPicPr>
          <p:blipFill>
            <a:blip r:embed="rId6">
              <a:alphaModFix/>
            </a:blip>
            <a:stretch>
              <a:fillRect/>
            </a:stretch>
          </p:blipFill>
          <p:spPr>
            <a:xfrm>
              <a:off x="1718812" y="1748422"/>
              <a:ext cx="916977" cy="261650"/>
            </a:xfrm>
            <a:prstGeom prst="rect">
              <a:avLst/>
            </a:prstGeom>
            <a:noFill/>
            <a:ln>
              <a:noFill/>
            </a:ln>
          </p:spPr>
        </p:pic>
        <p:pic>
          <p:nvPicPr>
            <p:cNvPr id="157" name="Google Shape;157;p19"/>
            <p:cNvPicPr preferRelativeResize="0"/>
            <p:nvPr/>
          </p:nvPicPr>
          <p:blipFill>
            <a:blip r:embed="rId7">
              <a:alphaModFix/>
            </a:blip>
            <a:stretch>
              <a:fillRect/>
            </a:stretch>
          </p:blipFill>
          <p:spPr>
            <a:xfrm>
              <a:off x="1806396" y="2052282"/>
              <a:ext cx="1828525" cy="314475"/>
            </a:xfrm>
            <a:prstGeom prst="rect">
              <a:avLst/>
            </a:prstGeom>
            <a:noFill/>
            <a:ln>
              <a:noFill/>
            </a:ln>
          </p:spPr>
        </p:pic>
        <p:pic>
          <p:nvPicPr>
            <p:cNvPr id="158" name="Google Shape;158;p19"/>
            <p:cNvPicPr preferRelativeResize="0"/>
            <p:nvPr/>
          </p:nvPicPr>
          <p:blipFill>
            <a:blip r:embed="rId8">
              <a:alphaModFix/>
            </a:blip>
            <a:stretch>
              <a:fillRect/>
            </a:stretch>
          </p:blipFill>
          <p:spPr>
            <a:xfrm>
              <a:off x="2797898" y="1739151"/>
              <a:ext cx="916982" cy="280201"/>
            </a:xfrm>
            <a:prstGeom prst="rect">
              <a:avLst/>
            </a:prstGeom>
            <a:noFill/>
            <a:ln>
              <a:noFill/>
            </a:ln>
          </p:spPr>
        </p:pic>
        <p:pic>
          <p:nvPicPr>
            <p:cNvPr id="159" name="Google Shape;159;p19"/>
            <p:cNvPicPr preferRelativeResize="0"/>
            <p:nvPr/>
          </p:nvPicPr>
          <p:blipFill>
            <a:blip r:embed="rId9">
              <a:alphaModFix/>
            </a:blip>
            <a:stretch>
              <a:fillRect/>
            </a:stretch>
          </p:blipFill>
          <p:spPr>
            <a:xfrm>
              <a:off x="1021909" y="1748422"/>
              <a:ext cx="696900" cy="696900"/>
            </a:xfrm>
            <a:prstGeom prst="rect">
              <a:avLst/>
            </a:prstGeom>
            <a:noFill/>
            <a:ln>
              <a:noFill/>
            </a:ln>
          </p:spPr>
        </p:pic>
        <p:pic>
          <p:nvPicPr>
            <p:cNvPr id="160" name="Google Shape;160;p19"/>
            <p:cNvPicPr preferRelativeResize="0"/>
            <p:nvPr/>
          </p:nvPicPr>
          <p:blipFill>
            <a:blip r:embed="rId10">
              <a:alphaModFix/>
            </a:blip>
            <a:stretch>
              <a:fillRect/>
            </a:stretch>
          </p:blipFill>
          <p:spPr>
            <a:xfrm>
              <a:off x="986126" y="2501981"/>
              <a:ext cx="1139402" cy="314475"/>
            </a:xfrm>
            <a:prstGeom prst="rect">
              <a:avLst/>
            </a:prstGeom>
            <a:noFill/>
            <a:ln>
              <a:noFill/>
            </a:ln>
          </p:spPr>
        </p:pic>
        <p:pic>
          <p:nvPicPr>
            <p:cNvPr id="161" name="Google Shape;161;p19"/>
            <p:cNvPicPr preferRelativeResize="0"/>
            <p:nvPr/>
          </p:nvPicPr>
          <p:blipFill>
            <a:blip r:embed="rId4">
              <a:alphaModFix/>
            </a:blip>
            <a:stretch>
              <a:fillRect/>
            </a:stretch>
          </p:blipFill>
          <p:spPr>
            <a:xfrm>
              <a:off x="2364838" y="2399687"/>
              <a:ext cx="1416631" cy="334325"/>
            </a:xfrm>
            <a:prstGeom prst="rect">
              <a:avLst/>
            </a:prstGeom>
            <a:noFill/>
            <a:ln>
              <a:noFill/>
            </a:ln>
          </p:spPr>
        </p:pic>
        <p:pic>
          <p:nvPicPr>
            <p:cNvPr id="162" name="Google Shape;162;p19"/>
            <p:cNvPicPr preferRelativeResize="0"/>
            <p:nvPr/>
          </p:nvPicPr>
          <p:blipFill>
            <a:blip r:embed="rId11">
              <a:alphaModFix/>
            </a:blip>
            <a:stretch>
              <a:fillRect/>
            </a:stretch>
          </p:blipFill>
          <p:spPr>
            <a:xfrm>
              <a:off x="2435562" y="2809048"/>
              <a:ext cx="1428750" cy="333375"/>
            </a:xfrm>
            <a:prstGeom prst="rect">
              <a:avLst/>
            </a:prstGeom>
            <a:noFill/>
            <a:ln>
              <a:noFill/>
            </a:ln>
          </p:spPr>
        </p:pic>
      </p:grpSp>
      <p:sp>
        <p:nvSpPr>
          <p:cNvPr id="163" name="Google Shape;163;p19"/>
          <p:cNvSpPr txBox="1"/>
          <p:nvPr>
            <p:ph type="title"/>
          </p:nvPr>
        </p:nvSpPr>
        <p:spPr>
          <a:xfrm>
            <a:off x="727650" y="5487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Airlines with Regional Airline Partners</a:t>
            </a:r>
            <a:endParaRPr/>
          </a:p>
        </p:txBody>
      </p:sp>
      <p:pic>
        <p:nvPicPr>
          <p:cNvPr id="164" name="Google Shape;164;p19"/>
          <p:cNvPicPr preferRelativeResize="0"/>
          <p:nvPr/>
        </p:nvPicPr>
        <p:blipFill>
          <a:blip r:embed="rId12">
            <a:alphaModFix/>
          </a:blip>
          <a:stretch>
            <a:fillRect/>
          </a:stretch>
        </p:blipFill>
        <p:spPr>
          <a:xfrm>
            <a:off x="921209" y="2986353"/>
            <a:ext cx="1546281" cy="347433"/>
          </a:xfrm>
          <a:prstGeom prst="rect">
            <a:avLst/>
          </a:prstGeom>
          <a:noFill/>
          <a:ln>
            <a:noFill/>
          </a:ln>
        </p:spPr>
      </p:pic>
      <p:grpSp>
        <p:nvGrpSpPr>
          <p:cNvPr id="165" name="Google Shape;165;p19"/>
          <p:cNvGrpSpPr/>
          <p:nvPr/>
        </p:nvGrpSpPr>
        <p:grpSpPr>
          <a:xfrm>
            <a:off x="5414975" y="1250000"/>
            <a:ext cx="3368893" cy="1577100"/>
            <a:chOff x="5414975" y="1250000"/>
            <a:chExt cx="3368893" cy="1577100"/>
          </a:xfrm>
        </p:grpSpPr>
        <p:pic>
          <p:nvPicPr>
            <p:cNvPr id="166" name="Google Shape;166;p19"/>
            <p:cNvPicPr preferRelativeResize="0"/>
            <p:nvPr/>
          </p:nvPicPr>
          <p:blipFill>
            <a:blip r:embed="rId13">
              <a:alphaModFix/>
            </a:blip>
            <a:stretch>
              <a:fillRect/>
            </a:stretch>
          </p:blipFill>
          <p:spPr>
            <a:xfrm>
              <a:off x="5414975" y="1250000"/>
              <a:ext cx="3368893" cy="524050"/>
            </a:xfrm>
            <a:prstGeom prst="rect">
              <a:avLst/>
            </a:prstGeom>
            <a:noFill/>
            <a:ln>
              <a:noFill/>
            </a:ln>
          </p:spPr>
        </p:pic>
        <p:pic>
          <p:nvPicPr>
            <p:cNvPr id="167" name="Google Shape;167;p19"/>
            <p:cNvPicPr preferRelativeResize="0"/>
            <p:nvPr/>
          </p:nvPicPr>
          <p:blipFill>
            <a:blip r:embed="rId14">
              <a:alphaModFix/>
            </a:blip>
            <a:stretch>
              <a:fillRect/>
            </a:stretch>
          </p:blipFill>
          <p:spPr>
            <a:xfrm>
              <a:off x="5513724" y="1940150"/>
              <a:ext cx="1282200" cy="524031"/>
            </a:xfrm>
            <a:prstGeom prst="rect">
              <a:avLst/>
            </a:prstGeom>
            <a:noFill/>
            <a:ln>
              <a:noFill/>
            </a:ln>
          </p:spPr>
        </p:pic>
        <p:pic>
          <p:nvPicPr>
            <p:cNvPr id="168" name="Google Shape;168;p19"/>
            <p:cNvPicPr preferRelativeResize="0"/>
            <p:nvPr/>
          </p:nvPicPr>
          <p:blipFill>
            <a:blip r:embed="rId10">
              <a:alphaModFix/>
            </a:blip>
            <a:stretch>
              <a:fillRect/>
            </a:stretch>
          </p:blipFill>
          <p:spPr>
            <a:xfrm>
              <a:off x="7573050" y="2502706"/>
              <a:ext cx="1139402" cy="314475"/>
            </a:xfrm>
            <a:prstGeom prst="rect">
              <a:avLst/>
            </a:prstGeom>
            <a:noFill/>
            <a:ln>
              <a:noFill/>
            </a:ln>
          </p:spPr>
        </p:pic>
        <p:pic>
          <p:nvPicPr>
            <p:cNvPr id="169" name="Google Shape;169;p19"/>
            <p:cNvPicPr preferRelativeResize="0"/>
            <p:nvPr/>
          </p:nvPicPr>
          <p:blipFill>
            <a:blip r:embed="rId4">
              <a:alphaModFix/>
            </a:blip>
            <a:stretch>
              <a:fillRect/>
            </a:stretch>
          </p:blipFill>
          <p:spPr>
            <a:xfrm>
              <a:off x="5446488" y="2492775"/>
              <a:ext cx="1416631" cy="334325"/>
            </a:xfrm>
            <a:prstGeom prst="rect">
              <a:avLst/>
            </a:prstGeom>
            <a:noFill/>
            <a:ln>
              <a:noFill/>
            </a:ln>
          </p:spPr>
        </p:pic>
        <p:pic>
          <p:nvPicPr>
            <p:cNvPr id="170" name="Google Shape;170;p19"/>
            <p:cNvPicPr preferRelativeResize="0"/>
            <p:nvPr/>
          </p:nvPicPr>
          <p:blipFill>
            <a:blip r:embed="rId12">
              <a:alphaModFix/>
            </a:blip>
            <a:stretch>
              <a:fillRect/>
            </a:stretch>
          </p:blipFill>
          <p:spPr>
            <a:xfrm>
              <a:off x="7237584" y="1940178"/>
              <a:ext cx="1546281" cy="347433"/>
            </a:xfrm>
            <a:prstGeom prst="rect">
              <a:avLst/>
            </a:prstGeom>
            <a:noFill/>
            <a:ln>
              <a:noFill/>
            </a:ln>
          </p:spPr>
        </p:pic>
      </p:grpSp>
      <p:grpSp>
        <p:nvGrpSpPr>
          <p:cNvPr id="171" name="Google Shape;171;p19"/>
          <p:cNvGrpSpPr/>
          <p:nvPr/>
        </p:nvGrpSpPr>
        <p:grpSpPr>
          <a:xfrm>
            <a:off x="668200" y="3535508"/>
            <a:ext cx="3927625" cy="1463104"/>
            <a:chOff x="668200" y="3535508"/>
            <a:chExt cx="3927625" cy="1463104"/>
          </a:xfrm>
        </p:grpSpPr>
        <p:grpSp>
          <p:nvGrpSpPr>
            <p:cNvPr id="172" name="Google Shape;172;p19"/>
            <p:cNvGrpSpPr/>
            <p:nvPr/>
          </p:nvGrpSpPr>
          <p:grpSpPr>
            <a:xfrm>
              <a:off x="668200" y="3535508"/>
              <a:ext cx="3927625" cy="1463104"/>
              <a:chOff x="474063" y="3263358"/>
              <a:chExt cx="3927625" cy="1463104"/>
            </a:xfrm>
          </p:grpSpPr>
          <p:pic>
            <p:nvPicPr>
              <p:cNvPr id="173" name="Google Shape;173;p19"/>
              <p:cNvPicPr preferRelativeResize="0"/>
              <p:nvPr/>
            </p:nvPicPr>
            <p:blipFill>
              <a:blip r:embed="rId15">
                <a:alphaModFix/>
              </a:blip>
              <a:stretch>
                <a:fillRect/>
              </a:stretch>
            </p:blipFill>
            <p:spPr>
              <a:xfrm>
                <a:off x="474063" y="3263358"/>
                <a:ext cx="3927625" cy="602225"/>
              </a:xfrm>
              <a:prstGeom prst="rect">
                <a:avLst/>
              </a:prstGeom>
              <a:noFill/>
              <a:ln>
                <a:noFill/>
              </a:ln>
            </p:spPr>
          </p:pic>
          <p:pic>
            <p:nvPicPr>
              <p:cNvPr id="174" name="Google Shape;174;p19"/>
              <p:cNvPicPr preferRelativeResize="0"/>
              <p:nvPr/>
            </p:nvPicPr>
            <p:blipFill>
              <a:blip r:embed="rId16">
                <a:alphaModFix/>
              </a:blip>
              <a:stretch>
                <a:fillRect/>
              </a:stretch>
            </p:blipFill>
            <p:spPr>
              <a:xfrm>
                <a:off x="755100" y="3948809"/>
                <a:ext cx="1189600" cy="304525"/>
              </a:xfrm>
              <a:prstGeom prst="rect">
                <a:avLst/>
              </a:prstGeom>
              <a:noFill/>
              <a:ln>
                <a:noFill/>
              </a:ln>
            </p:spPr>
          </p:pic>
          <p:pic>
            <p:nvPicPr>
              <p:cNvPr id="175" name="Google Shape;175;p19"/>
              <p:cNvPicPr preferRelativeResize="0"/>
              <p:nvPr/>
            </p:nvPicPr>
            <p:blipFill>
              <a:blip r:embed="rId10">
                <a:alphaModFix/>
              </a:blip>
              <a:stretch>
                <a:fillRect/>
              </a:stretch>
            </p:blipFill>
            <p:spPr>
              <a:xfrm>
                <a:off x="3041075" y="3943818"/>
                <a:ext cx="1139402" cy="314475"/>
              </a:xfrm>
              <a:prstGeom prst="rect">
                <a:avLst/>
              </a:prstGeom>
              <a:noFill/>
              <a:ln>
                <a:noFill/>
              </a:ln>
            </p:spPr>
          </p:pic>
          <p:pic>
            <p:nvPicPr>
              <p:cNvPr id="176" name="Google Shape;176;p19"/>
              <p:cNvPicPr preferRelativeResize="0"/>
              <p:nvPr/>
            </p:nvPicPr>
            <p:blipFill>
              <a:blip r:embed="rId4">
                <a:alphaModFix/>
              </a:blip>
              <a:stretch>
                <a:fillRect/>
              </a:stretch>
            </p:blipFill>
            <p:spPr>
              <a:xfrm>
                <a:off x="533500" y="4392138"/>
                <a:ext cx="1416631" cy="334325"/>
              </a:xfrm>
              <a:prstGeom prst="rect">
                <a:avLst/>
              </a:prstGeom>
              <a:noFill/>
              <a:ln>
                <a:noFill/>
              </a:ln>
            </p:spPr>
          </p:pic>
        </p:grpSp>
        <p:pic>
          <p:nvPicPr>
            <p:cNvPr id="177" name="Google Shape;177;p19"/>
            <p:cNvPicPr preferRelativeResize="0"/>
            <p:nvPr/>
          </p:nvPicPr>
          <p:blipFill>
            <a:blip r:embed="rId12">
              <a:alphaModFix/>
            </a:blip>
            <a:stretch>
              <a:fillRect/>
            </a:stretch>
          </p:blipFill>
          <p:spPr>
            <a:xfrm>
              <a:off x="2948434" y="4617478"/>
              <a:ext cx="1546281" cy="347433"/>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727650" y="56460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990"/>
              <a:buNone/>
            </a:pPr>
            <a:r>
              <a:rPr lang="en" sz="2400"/>
              <a:t>How has Covid affected the airline industry? </a:t>
            </a:r>
            <a:endParaRPr sz="2400"/>
          </a:p>
        </p:txBody>
      </p:sp>
      <p:sp>
        <p:nvSpPr>
          <p:cNvPr id="183" name="Google Shape;183;p20"/>
          <p:cNvSpPr txBox="1"/>
          <p:nvPr/>
        </p:nvSpPr>
        <p:spPr>
          <a:xfrm>
            <a:off x="7148750" y="1595450"/>
            <a:ext cx="19953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Lato"/>
                <a:ea typeface="Lato"/>
                <a:cs typeface="Lato"/>
                <a:sym typeface="Lato"/>
              </a:rPr>
              <a:t>Number of Flights</a:t>
            </a:r>
            <a:endParaRPr sz="1000">
              <a:solidFill>
                <a:schemeClr val="dk2"/>
              </a:solidFill>
              <a:latin typeface="Lato"/>
              <a:ea typeface="Lato"/>
              <a:cs typeface="Lato"/>
              <a:sym typeface="Lato"/>
            </a:endParaRPr>
          </a:p>
          <a:p>
            <a:pPr indent="-292100" lvl="0" marL="457200" rtl="0" algn="l">
              <a:spcBef>
                <a:spcPts val="0"/>
              </a:spcBef>
              <a:spcAft>
                <a:spcPts val="0"/>
              </a:spcAft>
              <a:buClr>
                <a:schemeClr val="dk2"/>
              </a:buClr>
              <a:buSzPts val="1000"/>
              <a:buFont typeface="Lato"/>
              <a:buChar char="●"/>
            </a:pPr>
            <a:r>
              <a:rPr lang="en" sz="1000">
                <a:solidFill>
                  <a:schemeClr val="dk2"/>
                </a:solidFill>
                <a:latin typeface="Lato"/>
                <a:ea typeface="Lato"/>
                <a:cs typeface="Lato"/>
                <a:sym typeface="Lato"/>
              </a:rPr>
              <a:t>October 2019 : 78,048</a:t>
            </a:r>
            <a:endParaRPr sz="1000">
              <a:solidFill>
                <a:schemeClr val="dk2"/>
              </a:solidFill>
              <a:latin typeface="Lato"/>
              <a:ea typeface="Lato"/>
              <a:cs typeface="Lato"/>
              <a:sym typeface="Lato"/>
            </a:endParaRPr>
          </a:p>
          <a:p>
            <a:pPr indent="-292100" lvl="0" marL="457200" rtl="0" algn="l">
              <a:spcBef>
                <a:spcPts val="0"/>
              </a:spcBef>
              <a:spcAft>
                <a:spcPts val="0"/>
              </a:spcAft>
              <a:buClr>
                <a:schemeClr val="dk2"/>
              </a:buClr>
              <a:buSzPts val="1000"/>
              <a:buFont typeface="Lato"/>
              <a:buChar char="●"/>
            </a:pPr>
            <a:r>
              <a:rPr lang="en" sz="1000">
                <a:solidFill>
                  <a:schemeClr val="dk2"/>
                </a:solidFill>
                <a:latin typeface="Lato"/>
                <a:ea typeface="Lato"/>
                <a:cs typeface="Lato"/>
                <a:sym typeface="Lato"/>
              </a:rPr>
              <a:t>May 2020: 5,186</a:t>
            </a:r>
            <a:endParaRPr sz="1000">
              <a:solidFill>
                <a:schemeClr val="dk2"/>
              </a:solidFill>
              <a:latin typeface="Lato"/>
              <a:ea typeface="Lato"/>
              <a:cs typeface="Lato"/>
              <a:sym typeface="Lato"/>
            </a:endParaRPr>
          </a:p>
          <a:p>
            <a:pPr indent="-292100" lvl="0" marL="457200" rtl="0" algn="l">
              <a:spcBef>
                <a:spcPts val="0"/>
              </a:spcBef>
              <a:spcAft>
                <a:spcPts val="0"/>
              </a:spcAft>
              <a:buClr>
                <a:schemeClr val="dk2"/>
              </a:buClr>
              <a:buSzPts val="1000"/>
              <a:buFont typeface="Lato"/>
              <a:buChar char="●"/>
            </a:pPr>
            <a:r>
              <a:rPr lang="en" sz="1000">
                <a:solidFill>
                  <a:schemeClr val="dk2"/>
                </a:solidFill>
                <a:latin typeface="Lato"/>
                <a:ea typeface="Lato"/>
                <a:cs typeface="Lato"/>
                <a:sym typeface="Lato"/>
              </a:rPr>
              <a:t>November 2022: 76,398</a:t>
            </a:r>
            <a:endParaRPr sz="1000">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p:txBody>
      </p:sp>
      <p:sp>
        <p:nvSpPr>
          <p:cNvPr id="184" name="Google Shape;184;p20"/>
          <p:cNvSpPr txBox="1"/>
          <p:nvPr/>
        </p:nvSpPr>
        <p:spPr>
          <a:xfrm>
            <a:off x="7110650" y="3260800"/>
            <a:ext cx="1995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Number of Cancelled  Flights:</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March 2020 : 15,044</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January 2022: 8,084</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June 2022: 6,964</a:t>
            </a:r>
            <a:endParaRPr sz="10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185" name="Google Shape;185;p20"/>
          <p:cNvPicPr preferRelativeResize="0"/>
          <p:nvPr/>
        </p:nvPicPr>
        <p:blipFill>
          <a:blip r:embed="rId3">
            <a:alphaModFix/>
          </a:blip>
          <a:stretch>
            <a:fillRect/>
          </a:stretch>
        </p:blipFill>
        <p:spPr>
          <a:xfrm>
            <a:off x="727650" y="1359425"/>
            <a:ext cx="6080124" cy="3622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Has the airline industry recovered from Covid?</a:t>
            </a:r>
            <a:endParaRPr/>
          </a:p>
        </p:txBody>
      </p:sp>
      <p:pic>
        <p:nvPicPr>
          <p:cNvPr id="191" name="Google Shape;191;p21"/>
          <p:cNvPicPr preferRelativeResize="0"/>
          <p:nvPr/>
        </p:nvPicPr>
        <p:blipFill>
          <a:blip r:embed="rId3">
            <a:alphaModFix/>
          </a:blip>
          <a:stretch>
            <a:fillRect/>
          </a:stretch>
        </p:blipFill>
        <p:spPr>
          <a:xfrm>
            <a:off x="1455913" y="1264525"/>
            <a:ext cx="6232172" cy="37468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